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26" r:id="rId1"/>
  </p:sldMasterIdLst>
  <p:notesMasterIdLst>
    <p:notesMasterId r:id="rId16"/>
  </p:notesMasterIdLst>
  <p:sldIdLst>
    <p:sldId id="256" r:id="rId2"/>
    <p:sldId id="392" r:id="rId3"/>
    <p:sldId id="506" r:id="rId4"/>
    <p:sldId id="489" r:id="rId5"/>
    <p:sldId id="768" r:id="rId6"/>
    <p:sldId id="510" r:id="rId7"/>
    <p:sldId id="257" r:id="rId8"/>
    <p:sldId id="482" r:id="rId9"/>
    <p:sldId id="556" r:id="rId10"/>
    <p:sldId id="504" r:id="rId11"/>
    <p:sldId id="473" r:id="rId12"/>
    <p:sldId id="566" r:id="rId13"/>
    <p:sldId id="492" r:id="rId14"/>
    <p:sldId id="694" r:id="rId15"/>
  </p:sldIdLst>
  <p:sldSz cx="12192000" cy="6858000"/>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14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BEKGEOFIZIKA" initials="U" lastIdx="1" clrIdx="0">
    <p:extLst>
      <p:ext uri="{19B8F6BF-5375-455C-9EA6-DF929625EA0E}">
        <p15:presenceInfo xmlns:p15="http://schemas.microsoft.com/office/powerpoint/2012/main" userId="UZBEKGEOFIZ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DE4"/>
    <a:srgbClr val="002060"/>
    <a:srgbClr val="84A7D2"/>
    <a:srgbClr val="102239"/>
    <a:srgbClr val="2F5597"/>
    <a:srgbClr val="4F83C4"/>
    <a:srgbClr val="153255"/>
    <a:srgbClr val="16355A"/>
    <a:srgbClr val="48C9F1"/>
    <a:srgbClr val="E21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95322" autoAdjust="0"/>
  </p:normalViewPr>
  <p:slideViewPr>
    <p:cSldViewPr snapToGrid="0" showGuides="1">
      <p:cViewPr varScale="1">
        <p:scale>
          <a:sx n="109" d="100"/>
          <a:sy n="109" d="100"/>
        </p:scale>
        <p:origin x="1014" y="108"/>
      </p:cViewPr>
      <p:guideLst>
        <p:guide orient="horz" pos="2296"/>
        <p:guide pos="1413"/>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17817090932098"/>
          <c:y val="0.15943148753016401"/>
          <c:w val="0.418217451347703"/>
          <c:h val="0.75787870956691294"/>
        </c:manualLayout>
      </c:layout>
      <c:doughnut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A4F-462A-A1FB-8E1700521F7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A4F-462A-A1FB-8E1700521F7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A4F-462A-A1FB-8E1700521F7E}"/>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A4F-462A-A1FB-8E1700521F7E}"/>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A4F-462A-A1FB-8E1700521F7E}"/>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A4F-462A-A1FB-8E1700521F7E}"/>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4A4F-462A-A1FB-8E1700521F7E}"/>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4A4F-462A-A1FB-8E1700521F7E}"/>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4A4F-462A-A1FB-8E1700521F7E}"/>
              </c:ext>
            </c:extLst>
          </c:dPt>
          <c:dLbls>
            <c:dLbl>
              <c:idx val="0"/>
              <c:layout>
                <c:manualLayout>
                  <c:x val="0.15207184896110601"/>
                  <c:y val="-7.9202659343625595E-2"/>
                </c:manualLayout>
              </c:layout>
              <c:tx>
                <c:rich>
                  <a:bodyPr/>
                  <a:lstStyle/>
                  <a:p>
                    <a:fld id="{FAA84242-5937-42C4-A8B3-C14168E446A5}"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7011508117965099"/>
                      <c:h val="8.3964402662824802E-2"/>
                    </c:manualLayout>
                  </c15:layout>
                  <c15:dlblFieldTable/>
                  <c15:showDataLabelsRange val="0"/>
                </c:ext>
                <c:ext xmlns:c16="http://schemas.microsoft.com/office/drawing/2014/chart" uri="{C3380CC4-5D6E-409C-BE32-E72D297353CC}">
                  <c16:uniqueId val="{00000001-4A4F-462A-A1FB-8E1700521F7E}"/>
                </c:ext>
              </c:extLst>
            </c:dLbl>
            <c:dLbl>
              <c:idx val="1"/>
              <c:layout>
                <c:manualLayout>
                  <c:x val="-9.1836153957592606E-2"/>
                  <c:y val="8.6489492062709894E-2"/>
                </c:manualLayout>
              </c:layout>
              <c:tx>
                <c:rich>
                  <a:bodyPr/>
                  <a:lstStyle/>
                  <a:p>
                    <a:fld id="{DE8F5AB7-A450-46AF-88A0-C943057809AF}"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80488634643926"/>
                      <c:h val="9.9596204417164505E-2"/>
                    </c:manualLayout>
                  </c15:layout>
                  <c15:dlblFieldTable/>
                  <c15:showDataLabelsRange val="0"/>
                </c:ext>
                <c:ext xmlns:c16="http://schemas.microsoft.com/office/drawing/2014/chart" uri="{C3380CC4-5D6E-409C-BE32-E72D297353CC}">
                  <c16:uniqueId val="{00000003-4A4F-462A-A1FB-8E1700521F7E}"/>
                </c:ext>
              </c:extLst>
            </c:dLbl>
            <c:dLbl>
              <c:idx val="2"/>
              <c:layout>
                <c:manualLayout>
                  <c:x val="-0.19929896090848601"/>
                  <c:y val="8.8187433888206004E-2"/>
                </c:manualLayout>
              </c:layout>
              <c:tx>
                <c:rich>
                  <a:bodyPr/>
                  <a:lstStyle/>
                  <a:p>
                    <a:fld id="{A7843CCC-9A0D-46D1-8A33-7DF053062839}"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7866170157625"/>
                      <c:h val="8.1744241250339897E-2"/>
                    </c:manualLayout>
                  </c15:layout>
                  <c15:dlblFieldTable/>
                  <c15:showDataLabelsRange val="0"/>
                </c:ext>
                <c:ext xmlns:c16="http://schemas.microsoft.com/office/drawing/2014/chart" uri="{C3380CC4-5D6E-409C-BE32-E72D297353CC}">
                  <c16:uniqueId val="{00000005-4A4F-462A-A1FB-8E1700521F7E}"/>
                </c:ext>
              </c:extLst>
            </c:dLbl>
            <c:dLbl>
              <c:idx val="3"/>
              <c:layout>
                <c:manualLayout>
                  <c:x val="-0.19759958747831299"/>
                  <c:y val="5.9888498917993201E-2"/>
                </c:manualLayout>
              </c:layout>
              <c:tx>
                <c:rich>
                  <a:bodyPr/>
                  <a:lstStyle/>
                  <a:p>
                    <a:fld id="{4DE0176D-9455-4AC0-8F4E-161F9986E77B}"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0677528057873601"/>
                      <c:h val="8.5063554064035096E-2"/>
                    </c:manualLayout>
                  </c15:layout>
                  <c15:dlblFieldTable/>
                  <c15:showDataLabelsRange val="0"/>
                </c:ext>
                <c:ext xmlns:c16="http://schemas.microsoft.com/office/drawing/2014/chart" uri="{C3380CC4-5D6E-409C-BE32-E72D297353CC}">
                  <c16:uniqueId val="{00000007-4A4F-462A-A1FB-8E1700521F7E}"/>
                </c:ext>
              </c:extLst>
            </c:dLbl>
            <c:dLbl>
              <c:idx val="4"/>
              <c:layout>
                <c:manualLayout>
                  <c:x val="-0.20511547946533101"/>
                  <c:y val="-3.4768111298435502E-3"/>
                </c:manualLayout>
              </c:layout>
              <c:tx>
                <c:rich>
                  <a:bodyPr/>
                  <a:lstStyle/>
                  <a:p>
                    <a:fld id="{9C586067-B5A8-42C1-BE9A-0761E9426652}"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4759827504395801"/>
                      <c:h val="8.2357142383810894E-2"/>
                    </c:manualLayout>
                  </c15:layout>
                  <c15:dlblFieldTable/>
                  <c15:showDataLabelsRange val="0"/>
                </c:ext>
                <c:ext xmlns:c16="http://schemas.microsoft.com/office/drawing/2014/chart" uri="{C3380CC4-5D6E-409C-BE32-E72D297353CC}">
                  <c16:uniqueId val="{00000009-4A4F-462A-A1FB-8E1700521F7E}"/>
                </c:ext>
              </c:extLst>
            </c:dLbl>
            <c:dLbl>
              <c:idx val="5"/>
              <c:layout>
                <c:manualLayout>
                  <c:x val="-0.13178254245079901"/>
                  <c:y val="-6.7309813683648995E-2"/>
                </c:manualLayout>
              </c:layout>
              <c:tx>
                <c:rich>
                  <a:bodyPr/>
                  <a:lstStyle/>
                  <a:p>
                    <a:fld id="{A9A94C57-3A3B-4395-ABD0-BB5720943E9A}"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60404160316277"/>
                      <c:h val="6.9257365390066702E-2"/>
                    </c:manualLayout>
                  </c15:layout>
                  <c15:dlblFieldTable/>
                  <c15:showDataLabelsRange val="0"/>
                </c:ext>
                <c:ext xmlns:c16="http://schemas.microsoft.com/office/drawing/2014/chart" uri="{C3380CC4-5D6E-409C-BE32-E72D297353CC}">
                  <c16:uniqueId val="{0000000B-4A4F-462A-A1FB-8E1700521F7E}"/>
                </c:ext>
              </c:extLst>
            </c:dLbl>
            <c:dLbl>
              <c:idx val="6"/>
              <c:layout>
                <c:manualLayout>
                  <c:x val="-0.13917525773195899"/>
                  <c:y val="-0.15836682832615201"/>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4A4F-462A-A1FB-8E1700521F7E}"/>
                </c:ext>
              </c:extLst>
            </c:dLbl>
            <c:dLbl>
              <c:idx val="7"/>
              <c:layout>
                <c:manualLayout>
                  <c:x val="6.2832206975031002E-2"/>
                  <c:y val="-0.15167187746194299"/>
                </c:manualLayout>
              </c:layout>
              <c:tx>
                <c:rich>
                  <a:bodyPr/>
                  <a:lstStyle/>
                  <a:p>
                    <a:fld id="{6A62BCFB-8E77-4633-89D5-D0F055598D0B}"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2430189069411199"/>
                      <c:h val="8.2263538812598597E-2"/>
                    </c:manualLayout>
                  </c15:layout>
                  <c15:dlblFieldTable/>
                  <c15:showDataLabelsRange val="0"/>
                </c:ext>
                <c:ext xmlns:c16="http://schemas.microsoft.com/office/drawing/2014/chart" uri="{C3380CC4-5D6E-409C-BE32-E72D297353CC}">
                  <c16:uniqueId val="{0000000F-4A4F-462A-A1FB-8E1700521F7E}"/>
                </c:ext>
              </c:extLst>
            </c:dLbl>
            <c:dLbl>
              <c:idx val="8"/>
              <c:layout>
                <c:manualLayout>
                  <c:x val="0.28606889361683802"/>
                  <c:y val="-5.85638053211033E-2"/>
                </c:manualLayout>
              </c:layout>
              <c:tx>
                <c:rich>
                  <a:bodyPr/>
                  <a:lstStyle/>
                  <a:p>
                    <a:fld id="{AE57A086-2E11-429E-9CB5-266EDC4BAC24}" type="CATEGORYNAME">
                      <a:rPr lang="ru-RU"/>
                      <a:pPr/>
                      <a:t>[ИМЯ КАТЕГОРИИ]</a:t>
                    </a:fld>
                    <a:endParaRPr lang="ru-RU"/>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7005587582384399"/>
                      <c:h val="6.1457248292219199E-2"/>
                    </c:manualLayout>
                  </c15:layout>
                  <c15:dlblFieldTable/>
                  <c15:showDataLabelsRange val="0"/>
                </c:ext>
                <c:ext xmlns:c16="http://schemas.microsoft.com/office/drawing/2014/chart" uri="{C3380CC4-5D6E-409C-BE32-E72D297353CC}">
                  <c16:uniqueId val="{00000011-4A4F-462A-A1FB-8E1700521F7E}"/>
                </c:ext>
              </c:extLst>
            </c:dLbl>
            <c:spPr>
              <a:solidFill>
                <a:sysClr val="window" lastClr="FFFFFF">
                  <a:alpha val="75000"/>
                </a:sysClr>
              </a:solidFill>
              <a:ln w="9525">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lang="ru-RU" sz="10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ru-RU"/>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Лист2!$A$9:$A$17</c:f>
              <c:strCache>
                <c:ptCount val="9"/>
                <c:pt idx="0">
                  <c:v>Электрон дўкон орқали</c:v>
                </c:pt>
                <c:pt idx="1">
                  <c:v>Электрон аукцион орқали</c:v>
                </c:pt>
                <c:pt idx="2">
                  <c:v>Миллий дўкон</c:v>
                </c:pt>
                <c:pt idx="3">
                  <c:v>Кооперация портали</c:v>
                </c:pt>
                <c:pt idx="4">
                  <c:v>ПҚ-3953 бўйича</c:v>
                </c:pt>
                <c:pt idx="5">
                  <c:v>ЎзТХБ платформасида (СПОТ)</c:v>
                </c:pt>
                <c:pt idx="6">
                  <c:v>Ягона етказиб берувчилар билан </c:v>
                </c:pt>
                <c:pt idx="7">
                  <c:v>Энг мақбул таклифларни танлаб олиш йўли билан</c:v>
                </c:pt>
                <c:pt idx="8">
                  <c:v>Тендер</c:v>
                </c:pt>
              </c:strCache>
            </c:strRef>
          </c:cat>
          <c:val>
            <c:numRef>
              <c:f>Лист2!$B$9:$B$17</c:f>
              <c:numCache>
                <c:formatCode>#,##0</c:formatCode>
                <c:ptCount val="9"/>
                <c:pt idx="0">
                  <c:v>311</c:v>
                </c:pt>
                <c:pt idx="1">
                  <c:v>88</c:v>
                </c:pt>
                <c:pt idx="2">
                  <c:v>46</c:v>
                </c:pt>
                <c:pt idx="3">
                  <c:v>45</c:v>
                </c:pt>
                <c:pt idx="4">
                  <c:v>40</c:v>
                </c:pt>
                <c:pt idx="5">
                  <c:v>43</c:v>
                </c:pt>
                <c:pt idx="6">
                  <c:v>37</c:v>
                </c:pt>
                <c:pt idx="7">
                  <c:v>3</c:v>
                </c:pt>
                <c:pt idx="8" formatCode="General">
                  <c:v>1</c:v>
                </c:pt>
              </c:numCache>
            </c:numRef>
          </c:val>
          <c:extLst>
            <c:ext xmlns:c16="http://schemas.microsoft.com/office/drawing/2014/chart" uri="{C3380CC4-5D6E-409C-BE32-E72D297353CC}">
              <c16:uniqueId val="{00000012-4A4F-462A-A1FB-8E1700521F7E}"/>
            </c:ext>
          </c:extLst>
        </c:ser>
        <c:dLbls>
          <c:showLegendKey val="0"/>
          <c:showVal val="0"/>
          <c:showCatName val="0"/>
          <c:showSerName val="0"/>
          <c:showPercent val="0"/>
          <c:showBubbleSize val="0"/>
          <c:showLeaderLines val="0"/>
        </c:dLbls>
        <c:firstSliceAng val="0"/>
        <c:holeSize val="70"/>
      </c:doughnutChart>
      <c:spPr>
        <a:noFill/>
        <a:ln>
          <a:noFill/>
        </a:ln>
        <a:effectLst/>
      </c:spPr>
    </c:plotArea>
    <c:legend>
      <c:legendPos val="b"/>
      <c:layout>
        <c:manualLayout>
          <c:xMode val="edge"/>
          <c:yMode val="edge"/>
          <c:x val="6.8990856403624895E-4"/>
          <c:y val="0.88472731037361996"/>
          <c:w val="0.99705684144965701"/>
          <c:h val="0.105374581684785"/>
        </c:manualLayout>
      </c:layout>
      <c:overlay val="0"/>
      <c:spPr>
        <a:solidFill>
          <a:schemeClr val="lt1">
            <a:alpha val="78000"/>
          </a:schemeClr>
        </a:solidFill>
        <a:ln>
          <a:noFill/>
        </a:ln>
        <a:effectLst/>
      </c:spPr>
      <c:txPr>
        <a:bodyPr rot="0" spcFirstLastPara="1" vertOverflow="ellipsis" vert="horz" wrap="square" anchor="ctr" anchorCtr="1"/>
        <a:lstStyle/>
        <a:p>
          <a:pPr>
            <a:defRPr lang="ru-RU" sz="900"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extLst>
      <c:ext uri="{0b15fc19-7d7d-44ad-8c2d-2c3a37ce22c3}">
        <chartProps xmlns="https://web.wps.cn/et/2018/main" chartId="{101ff707-b10b-4edd-8bd1-9ee3da2437fd}"/>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lang="ru-RU"/>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76" name="Header Placeholder 1"/>
          <p:cNvSpPr>
            <a:spLocks noGrp="1"/>
          </p:cNvSpPr>
          <p:nvPr>
            <p:ph type="hdr" sz="quarter"/>
          </p:nvPr>
        </p:nvSpPr>
        <p:spPr>
          <a:xfrm>
            <a:off x="1" y="0"/>
            <a:ext cx="4342131" cy="345604"/>
          </a:xfrm>
          <a:prstGeom prst="rect">
            <a:avLst/>
          </a:prstGeom>
        </p:spPr>
        <p:txBody>
          <a:bodyPr vert="horz" lIns="96597" tIns="48299" rIns="96597" bIns="48299" rtlCol="0"/>
          <a:lstStyle>
            <a:lvl1pPr algn="l">
              <a:defRPr sz="1300"/>
            </a:lvl1pPr>
          </a:lstStyle>
          <a:p>
            <a:endParaRPr lang="en-IN"/>
          </a:p>
        </p:txBody>
      </p:sp>
      <p:sp>
        <p:nvSpPr>
          <p:cNvPr id="1048977" name="Date Placeholder 2"/>
          <p:cNvSpPr>
            <a:spLocks noGrp="1"/>
          </p:cNvSpPr>
          <p:nvPr>
            <p:ph type="dt" idx="1"/>
          </p:nvPr>
        </p:nvSpPr>
        <p:spPr>
          <a:xfrm>
            <a:off x="5675852" y="0"/>
            <a:ext cx="4342131" cy="345604"/>
          </a:xfrm>
          <a:prstGeom prst="rect">
            <a:avLst/>
          </a:prstGeom>
        </p:spPr>
        <p:txBody>
          <a:bodyPr vert="horz" lIns="96597" tIns="48299" rIns="96597" bIns="48299" rtlCol="0"/>
          <a:lstStyle>
            <a:lvl1pPr algn="r">
              <a:defRPr sz="1300"/>
            </a:lvl1pPr>
          </a:lstStyle>
          <a:p>
            <a:fld id="{3A8220DD-F815-4785-A1B2-3510446CFE34}" type="datetimeFigureOut">
              <a:rPr lang="en-IN" smtClean="0"/>
              <a:t>03-06-2026</a:t>
            </a:fld>
            <a:endParaRPr lang="en-IN"/>
          </a:p>
        </p:txBody>
      </p:sp>
      <p:sp>
        <p:nvSpPr>
          <p:cNvPr id="1048978" name="Slide Image Placeholder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597" tIns="48299" rIns="96597" bIns="48299" rtlCol="0" anchor="ctr"/>
          <a:lstStyle/>
          <a:p>
            <a:endParaRPr lang="en-IN"/>
          </a:p>
        </p:txBody>
      </p:sp>
      <p:sp>
        <p:nvSpPr>
          <p:cNvPr id="1048979" name="Notes Placeholder 4"/>
          <p:cNvSpPr>
            <a:spLocks noGrp="1"/>
          </p:cNvSpPr>
          <p:nvPr>
            <p:ph type="body" sz="quarter" idx="3"/>
          </p:nvPr>
        </p:nvSpPr>
        <p:spPr>
          <a:xfrm>
            <a:off x="1002032" y="3314929"/>
            <a:ext cx="8016239" cy="2712214"/>
          </a:xfrm>
          <a:prstGeom prst="rect">
            <a:avLst/>
          </a:prstGeom>
        </p:spPr>
        <p:txBody>
          <a:bodyPr vert="horz" lIns="96597" tIns="48299" rIns="96597" bIns="482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980" name="Footer Placeholder 5"/>
          <p:cNvSpPr>
            <a:spLocks noGrp="1"/>
          </p:cNvSpPr>
          <p:nvPr>
            <p:ph type="ftr" sz="quarter" idx="4"/>
          </p:nvPr>
        </p:nvSpPr>
        <p:spPr>
          <a:xfrm>
            <a:off x="1" y="6542561"/>
            <a:ext cx="4342131" cy="345604"/>
          </a:xfrm>
          <a:prstGeom prst="rect">
            <a:avLst/>
          </a:prstGeom>
        </p:spPr>
        <p:txBody>
          <a:bodyPr vert="horz" lIns="96597" tIns="48299" rIns="96597" bIns="48299" rtlCol="0" anchor="b"/>
          <a:lstStyle>
            <a:lvl1pPr algn="l">
              <a:defRPr sz="1300"/>
            </a:lvl1pPr>
          </a:lstStyle>
          <a:p>
            <a:endParaRPr lang="en-IN"/>
          </a:p>
        </p:txBody>
      </p:sp>
      <p:sp>
        <p:nvSpPr>
          <p:cNvPr id="1048981" name="Slide Number Placeholder 6"/>
          <p:cNvSpPr>
            <a:spLocks noGrp="1"/>
          </p:cNvSpPr>
          <p:nvPr>
            <p:ph type="sldNum" sz="quarter" idx="5"/>
          </p:nvPr>
        </p:nvSpPr>
        <p:spPr>
          <a:xfrm>
            <a:off x="5675852" y="6542561"/>
            <a:ext cx="4342131" cy="345604"/>
          </a:xfrm>
          <a:prstGeom prst="rect">
            <a:avLst/>
          </a:prstGeom>
        </p:spPr>
        <p:txBody>
          <a:bodyPr vert="horz" lIns="96597" tIns="48299" rIns="96597" bIns="48299" rtlCol="0" anchor="b"/>
          <a:lstStyle>
            <a:lvl1pPr algn="r">
              <a:defRPr sz="1300"/>
            </a:lvl1pPr>
          </a:lstStyle>
          <a:p>
            <a:fld id="{83FF3364-A7DB-4F6B-AEA5-975291C6CB3C}"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6027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309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3079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35622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8859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466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2440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3FF3364-A7DB-4F6B-AEA5-975291C6CB3C}" type="slidenum">
              <a:rPr lang="en-IN" smtClean="0"/>
              <a:t>12</a:t>
            </a:fld>
            <a:endParaRPr lang="en-IN"/>
          </a:p>
        </p:txBody>
      </p:sp>
    </p:spTree>
    <p:extLst>
      <p:ext uri="{BB962C8B-B14F-4D97-AF65-F5344CB8AC3E}">
        <p14:creationId xmlns:p14="http://schemas.microsoft.com/office/powerpoint/2010/main" val="220441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3299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AFB8840-A12B-45A4-B302-1CD6A40726C8}" type="datetime1">
              <a:rPr lang="en-US" smtClean="0"/>
              <a:t>6/3/2026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34052348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8B155B-FD16-4945-8BA8-5B3C215A5542}" type="datetimeFigureOut">
              <a:rPr lang="ru-RU" smtClean="0"/>
              <a:t>03.06.2026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F95809-B0F1-4F14-B516-45BFC472B3F6}" type="slidenum">
              <a:rPr lang="ru-RU" smtClean="0"/>
              <a:t>‹#›</a:t>
            </a:fld>
            <a:endParaRPr lang="ru-RU"/>
          </a:p>
        </p:txBody>
      </p:sp>
    </p:spTree>
    <p:extLst>
      <p:ext uri="{BB962C8B-B14F-4D97-AF65-F5344CB8AC3E}">
        <p14:creationId xmlns:p14="http://schemas.microsoft.com/office/powerpoint/2010/main" val="312518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8B155B-FD16-4945-8BA8-5B3C215A5542}" type="datetimeFigureOut">
              <a:rPr lang="ru-RU" smtClean="0"/>
              <a:t>03.06.2026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F95809-B0F1-4F14-B516-45BFC472B3F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2687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8B155B-FD16-4945-8BA8-5B3C215A5542}" type="datetimeFigureOut">
              <a:rPr lang="ru-RU" smtClean="0"/>
              <a:t>03.06.2026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F95809-B0F1-4F14-B516-45BFC472B3F6}" type="slidenum">
              <a:rPr lang="ru-RU" smtClean="0"/>
              <a:t>‹#›</a:t>
            </a:fld>
            <a:endParaRPr lang="ru-RU"/>
          </a:p>
        </p:txBody>
      </p:sp>
    </p:spTree>
    <p:extLst>
      <p:ext uri="{BB962C8B-B14F-4D97-AF65-F5344CB8AC3E}">
        <p14:creationId xmlns:p14="http://schemas.microsoft.com/office/powerpoint/2010/main" val="234667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8B155B-FD16-4945-8BA8-5B3C215A5542}" type="datetimeFigureOut">
              <a:rPr lang="ru-RU" smtClean="0"/>
              <a:t>03.06.2026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F95809-B0F1-4F14-B516-45BFC472B3F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3166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38B155B-FD16-4945-8BA8-5B3C215A5542}" type="datetimeFigureOut">
              <a:rPr lang="ru-RU" smtClean="0"/>
              <a:t>03.06.2026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F95809-B0F1-4F14-B516-45BFC472B3F6}" type="slidenum">
              <a:rPr lang="ru-RU" smtClean="0"/>
              <a:t>‹#›</a:t>
            </a:fld>
            <a:endParaRPr lang="ru-RU"/>
          </a:p>
        </p:txBody>
      </p:sp>
    </p:spTree>
    <p:extLst>
      <p:ext uri="{BB962C8B-B14F-4D97-AF65-F5344CB8AC3E}">
        <p14:creationId xmlns:p14="http://schemas.microsoft.com/office/powerpoint/2010/main" val="143899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FB8840-A12B-45A4-B302-1CD6A40726C8}" type="datetime1">
              <a:rPr lang="en-US" smtClean="0"/>
              <a:t>6/3/2026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29103339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FB8840-A12B-45A4-B302-1CD6A40726C8}" type="datetime1">
              <a:rPr lang="en-US" smtClean="0"/>
              <a:t>6/3/2026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51982930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40877" y="352350"/>
            <a:ext cx="5461320" cy="6153301"/>
          </a:xfrm>
          <a:custGeom>
            <a:avLst/>
            <a:gdLst>
              <a:gd name="connsiteX0" fmla="*/ 5184296 w 5461320"/>
              <a:gd name="connsiteY0" fmla="*/ 1622161 h 6153301"/>
              <a:gd name="connsiteX1" fmla="*/ 5461320 w 5461320"/>
              <a:gd name="connsiteY1" fmla="*/ 1899184 h 6153301"/>
              <a:gd name="connsiteX2" fmla="*/ 5461319 w 5461320"/>
              <a:gd name="connsiteY2" fmla="*/ 4483002 h 6153301"/>
              <a:gd name="connsiteX3" fmla="*/ 5184295 w 5461320"/>
              <a:gd name="connsiteY3" fmla="*/ 4760026 h 6153301"/>
              <a:gd name="connsiteX4" fmla="*/ 5184296 w 5461320"/>
              <a:gd name="connsiteY4" fmla="*/ 4760025 h 6153301"/>
              <a:gd name="connsiteX5" fmla="*/ 4907272 w 5461320"/>
              <a:gd name="connsiteY5" fmla="*/ 4483001 h 6153301"/>
              <a:gd name="connsiteX6" fmla="*/ 4907272 w 5461320"/>
              <a:gd name="connsiteY6" fmla="*/ 1899184 h 6153301"/>
              <a:gd name="connsiteX7" fmla="*/ 5184296 w 5461320"/>
              <a:gd name="connsiteY7" fmla="*/ 1622161 h 6153301"/>
              <a:gd name="connsiteX8" fmla="*/ 277024 w 5461320"/>
              <a:gd name="connsiteY8" fmla="*/ 1321416 h 6153301"/>
              <a:gd name="connsiteX9" fmla="*/ 554048 w 5461320"/>
              <a:gd name="connsiteY9" fmla="*/ 1598440 h 6153301"/>
              <a:gd name="connsiteX10" fmla="*/ 554047 w 5461320"/>
              <a:gd name="connsiteY10" fmla="*/ 4182257 h 6153301"/>
              <a:gd name="connsiteX11" fmla="*/ 277023 w 5461320"/>
              <a:gd name="connsiteY11" fmla="*/ 4459281 h 6153301"/>
              <a:gd name="connsiteX12" fmla="*/ 277024 w 5461320"/>
              <a:gd name="connsiteY12" fmla="*/ 4459280 h 6153301"/>
              <a:gd name="connsiteX13" fmla="*/ 0 w 5461320"/>
              <a:gd name="connsiteY13" fmla="*/ 4182256 h 6153301"/>
              <a:gd name="connsiteX14" fmla="*/ 0 w 5461320"/>
              <a:gd name="connsiteY14" fmla="*/ 1598440 h 6153301"/>
              <a:gd name="connsiteX15" fmla="*/ 277024 w 5461320"/>
              <a:gd name="connsiteY15" fmla="*/ 1321416 h 6153301"/>
              <a:gd name="connsiteX16" fmla="*/ 1503842 w 5461320"/>
              <a:gd name="connsiteY16" fmla="*/ 1033979 h 6153301"/>
              <a:gd name="connsiteX17" fmla="*/ 1780865 w 5461320"/>
              <a:gd name="connsiteY17" fmla="*/ 1311002 h 6153301"/>
              <a:gd name="connsiteX18" fmla="*/ 1780864 w 5461320"/>
              <a:gd name="connsiteY18" fmla="*/ 5308056 h 6153301"/>
              <a:gd name="connsiteX19" fmla="*/ 1503840 w 5461320"/>
              <a:gd name="connsiteY19" fmla="*/ 5585080 h 6153301"/>
              <a:gd name="connsiteX20" fmla="*/ 1503842 w 5461320"/>
              <a:gd name="connsiteY20" fmla="*/ 5585079 h 6153301"/>
              <a:gd name="connsiteX21" fmla="*/ 1226818 w 5461320"/>
              <a:gd name="connsiteY21" fmla="*/ 5308055 h 6153301"/>
              <a:gd name="connsiteX22" fmla="*/ 1226818 w 5461320"/>
              <a:gd name="connsiteY22" fmla="*/ 1311002 h 6153301"/>
              <a:gd name="connsiteX23" fmla="*/ 1503842 w 5461320"/>
              <a:gd name="connsiteY23" fmla="*/ 1033979 h 6153301"/>
              <a:gd name="connsiteX24" fmla="*/ 4570887 w 5461320"/>
              <a:gd name="connsiteY24" fmla="*/ 1033978 h 6153301"/>
              <a:gd name="connsiteX25" fmla="*/ 4847911 w 5461320"/>
              <a:gd name="connsiteY25" fmla="*/ 1311002 h 6153301"/>
              <a:gd name="connsiteX26" fmla="*/ 4847910 w 5461320"/>
              <a:gd name="connsiteY26" fmla="*/ 5308056 h 6153301"/>
              <a:gd name="connsiteX27" fmla="*/ 4570886 w 5461320"/>
              <a:gd name="connsiteY27" fmla="*/ 5585080 h 6153301"/>
              <a:gd name="connsiteX28" fmla="*/ 4570887 w 5461320"/>
              <a:gd name="connsiteY28" fmla="*/ 5585079 h 6153301"/>
              <a:gd name="connsiteX29" fmla="*/ 4293863 w 5461320"/>
              <a:gd name="connsiteY29" fmla="*/ 5308055 h 6153301"/>
              <a:gd name="connsiteX30" fmla="*/ 4293863 w 5461320"/>
              <a:gd name="connsiteY30" fmla="*/ 1311002 h 6153301"/>
              <a:gd name="connsiteX31" fmla="*/ 4570887 w 5461320"/>
              <a:gd name="connsiteY31" fmla="*/ 1033978 h 6153301"/>
              <a:gd name="connsiteX32" fmla="*/ 3344069 w 5461320"/>
              <a:gd name="connsiteY32" fmla="*/ 915542 h 6153301"/>
              <a:gd name="connsiteX33" fmla="*/ 3621093 w 5461320"/>
              <a:gd name="connsiteY33" fmla="*/ 1192566 h 6153301"/>
              <a:gd name="connsiteX34" fmla="*/ 3621092 w 5461320"/>
              <a:gd name="connsiteY34" fmla="*/ 5189620 h 6153301"/>
              <a:gd name="connsiteX35" fmla="*/ 3344068 w 5461320"/>
              <a:gd name="connsiteY35" fmla="*/ 5466644 h 6153301"/>
              <a:gd name="connsiteX36" fmla="*/ 3344069 w 5461320"/>
              <a:gd name="connsiteY36" fmla="*/ 5466643 h 6153301"/>
              <a:gd name="connsiteX37" fmla="*/ 3067045 w 5461320"/>
              <a:gd name="connsiteY37" fmla="*/ 5189619 h 6153301"/>
              <a:gd name="connsiteX38" fmla="*/ 3067045 w 5461320"/>
              <a:gd name="connsiteY38" fmla="*/ 1192566 h 6153301"/>
              <a:gd name="connsiteX39" fmla="*/ 3344069 w 5461320"/>
              <a:gd name="connsiteY39" fmla="*/ 915542 h 6153301"/>
              <a:gd name="connsiteX40" fmla="*/ 2730659 w 5461320"/>
              <a:gd name="connsiteY40" fmla="*/ 801099 h 6153301"/>
              <a:gd name="connsiteX41" fmla="*/ 3007683 w 5461320"/>
              <a:gd name="connsiteY41" fmla="*/ 1078123 h 6153301"/>
              <a:gd name="connsiteX42" fmla="*/ 3007682 w 5461320"/>
              <a:gd name="connsiteY42" fmla="*/ 5876277 h 6153301"/>
              <a:gd name="connsiteX43" fmla="*/ 2730658 w 5461320"/>
              <a:gd name="connsiteY43" fmla="*/ 6153301 h 6153301"/>
              <a:gd name="connsiteX44" fmla="*/ 2730659 w 5461320"/>
              <a:gd name="connsiteY44" fmla="*/ 6153300 h 6153301"/>
              <a:gd name="connsiteX45" fmla="*/ 2453635 w 5461320"/>
              <a:gd name="connsiteY45" fmla="*/ 5876276 h 6153301"/>
              <a:gd name="connsiteX46" fmla="*/ 2453635 w 5461320"/>
              <a:gd name="connsiteY46" fmla="*/ 1078123 h 6153301"/>
              <a:gd name="connsiteX47" fmla="*/ 2730659 w 5461320"/>
              <a:gd name="connsiteY47" fmla="*/ 801099 h 6153301"/>
              <a:gd name="connsiteX48" fmla="*/ 890432 w 5461320"/>
              <a:gd name="connsiteY48" fmla="*/ 573543 h 6153301"/>
              <a:gd name="connsiteX49" fmla="*/ 1167457 w 5461320"/>
              <a:gd name="connsiteY49" fmla="*/ 850567 h 6153301"/>
              <a:gd name="connsiteX50" fmla="*/ 1167456 w 5461320"/>
              <a:gd name="connsiteY50" fmla="*/ 4847621 h 6153301"/>
              <a:gd name="connsiteX51" fmla="*/ 890432 w 5461320"/>
              <a:gd name="connsiteY51" fmla="*/ 5124645 h 6153301"/>
              <a:gd name="connsiteX52" fmla="*/ 890432 w 5461320"/>
              <a:gd name="connsiteY52" fmla="*/ 5124644 h 6153301"/>
              <a:gd name="connsiteX53" fmla="*/ 613408 w 5461320"/>
              <a:gd name="connsiteY53" fmla="*/ 4847620 h 6153301"/>
              <a:gd name="connsiteX54" fmla="*/ 613408 w 5461320"/>
              <a:gd name="connsiteY54" fmla="*/ 850567 h 6153301"/>
              <a:gd name="connsiteX55" fmla="*/ 890432 w 5461320"/>
              <a:gd name="connsiteY55" fmla="*/ 573543 h 6153301"/>
              <a:gd name="connsiteX56" fmla="*/ 3957478 w 5461320"/>
              <a:gd name="connsiteY56" fmla="*/ 336673 h 6153301"/>
              <a:gd name="connsiteX57" fmla="*/ 4234502 w 5461320"/>
              <a:gd name="connsiteY57" fmla="*/ 613697 h 6153301"/>
              <a:gd name="connsiteX58" fmla="*/ 4234501 w 5461320"/>
              <a:gd name="connsiteY58" fmla="*/ 4610751 h 6153301"/>
              <a:gd name="connsiteX59" fmla="*/ 3957477 w 5461320"/>
              <a:gd name="connsiteY59" fmla="*/ 4887775 h 6153301"/>
              <a:gd name="connsiteX60" fmla="*/ 3957478 w 5461320"/>
              <a:gd name="connsiteY60" fmla="*/ 4887774 h 6153301"/>
              <a:gd name="connsiteX61" fmla="*/ 3680454 w 5461320"/>
              <a:gd name="connsiteY61" fmla="*/ 4610750 h 6153301"/>
              <a:gd name="connsiteX62" fmla="*/ 3680454 w 5461320"/>
              <a:gd name="connsiteY62" fmla="*/ 613697 h 6153301"/>
              <a:gd name="connsiteX63" fmla="*/ 3957478 w 5461320"/>
              <a:gd name="connsiteY63" fmla="*/ 336673 h 6153301"/>
              <a:gd name="connsiteX64" fmla="*/ 2117250 w 5461320"/>
              <a:gd name="connsiteY64" fmla="*/ 0 h 6153301"/>
              <a:gd name="connsiteX65" fmla="*/ 2394274 w 5461320"/>
              <a:gd name="connsiteY65" fmla="*/ 277024 h 6153301"/>
              <a:gd name="connsiteX66" fmla="*/ 2394273 w 5461320"/>
              <a:gd name="connsiteY66" fmla="*/ 4847621 h 6153301"/>
              <a:gd name="connsiteX67" fmla="*/ 2117249 w 5461320"/>
              <a:gd name="connsiteY67" fmla="*/ 5124645 h 6153301"/>
              <a:gd name="connsiteX68" fmla="*/ 2117250 w 5461320"/>
              <a:gd name="connsiteY68" fmla="*/ 5124644 h 6153301"/>
              <a:gd name="connsiteX69" fmla="*/ 1840226 w 5461320"/>
              <a:gd name="connsiteY69" fmla="*/ 4847620 h 6153301"/>
              <a:gd name="connsiteX70" fmla="*/ 1840226 w 5461320"/>
              <a:gd name="connsiteY70" fmla="*/ 277024 h 6153301"/>
              <a:gd name="connsiteX71" fmla="*/ 2117250 w 5461320"/>
              <a:gd name="connsiteY71" fmla="*/ 0 h 61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61320" h="6153301">
                <a:moveTo>
                  <a:pt x="5184296" y="1622161"/>
                </a:moveTo>
                <a:cubicBezTo>
                  <a:pt x="5337292" y="1622161"/>
                  <a:pt x="5461320" y="1746188"/>
                  <a:pt x="5461320" y="1899184"/>
                </a:cubicBezTo>
                <a:cubicBezTo>
                  <a:pt x="5461320" y="2760457"/>
                  <a:pt x="5461319" y="3621729"/>
                  <a:pt x="5461319" y="4483002"/>
                </a:cubicBezTo>
                <a:cubicBezTo>
                  <a:pt x="5461319" y="4635998"/>
                  <a:pt x="5337291" y="4760026"/>
                  <a:pt x="5184295" y="4760026"/>
                </a:cubicBezTo>
                <a:lnTo>
                  <a:pt x="5184296" y="4760025"/>
                </a:lnTo>
                <a:cubicBezTo>
                  <a:pt x="5031300" y="4760025"/>
                  <a:pt x="4907272" y="4635997"/>
                  <a:pt x="4907272" y="4483001"/>
                </a:cubicBezTo>
                <a:lnTo>
                  <a:pt x="4907272" y="1899184"/>
                </a:lnTo>
                <a:cubicBezTo>
                  <a:pt x="4907272" y="1746188"/>
                  <a:pt x="5031300" y="1622161"/>
                  <a:pt x="5184296" y="1622161"/>
                </a:cubicBezTo>
                <a:close/>
                <a:moveTo>
                  <a:pt x="277024" y="1321416"/>
                </a:moveTo>
                <a:cubicBezTo>
                  <a:pt x="430019" y="1321416"/>
                  <a:pt x="554048" y="1445444"/>
                  <a:pt x="554048" y="1598440"/>
                </a:cubicBezTo>
                <a:cubicBezTo>
                  <a:pt x="554048" y="2459712"/>
                  <a:pt x="554047" y="3320984"/>
                  <a:pt x="554047" y="4182257"/>
                </a:cubicBezTo>
                <a:cubicBezTo>
                  <a:pt x="554047" y="4335253"/>
                  <a:pt x="430019" y="4459281"/>
                  <a:pt x="277023" y="4459281"/>
                </a:cubicBezTo>
                <a:lnTo>
                  <a:pt x="277024" y="4459280"/>
                </a:lnTo>
                <a:cubicBezTo>
                  <a:pt x="124028" y="4459280"/>
                  <a:pt x="0" y="4335252"/>
                  <a:pt x="0" y="4182256"/>
                </a:cubicBezTo>
                <a:lnTo>
                  <a:pt x="0" y="1598440"/>
                </a:lnTo>
                <a:cubicBezTo>
                  <a:pt x="0" y="1445444"/>
                  <a:pt x="124028" y="1321416"/>
                  <a:pt x="277024" y="1321416"/>
                </a:cubicBezTo>
                <a:close/>
                <a:moveTo>
                  <a:pt x="1503842" y="1033979"/>
                </a:moveTo>
                <a:cubicBezTo>
                  <a:pt x="1656837" y="1033979"/>
                  <a:pt x="1780865" y="1158006"/>
                  <a:pt x="1780865" y="1311002"/>
                </a:cubicBezTo>
                <a:cubicBezTo>
                  <a:pt x="1780865" y="2643353"/>
                  <a:pt x="1780864" y="3975705"/>
                  <a:pt x="1780864" y="5308056"/>
                </a:cubicBezTo>
                <a:cubicBezTo>
                  <a:pt x="1780864" y="5461052"/>
                  <a:pt x="1656836" y="5585080"/>
                  <a:pt x="1503840" y="5585080"/>
                </a:cubicBezTo>
                <a:lnTo>
                  <a:pt x="1503842" y="5585079"/>
                </a:lnTo>
                <a:cubicBezTo>
                  <a:pt x="1350845" y="5585079"/>
                  <a:pt x="1226818" y="5461051"/>
                  <a:pt x="1226818" y="5308055"/>
                </a:cubicBezTo>
                <a:lnTo>
                  <a:pt x="1226818" y="1311002"/>
                </a:lnTo>
                <a:cubicBezTo>
                  <a:pt x="1226818" y="1158006"/>
                  <a:pt x="1350845" y="1033979"/>
                  <a:pt x="1503842" y="1033979"/>
                </a:cubicBezTo>
                <a:close/>
                <a:moveTo>
                  <a:pt x="4570887" y="1033978"/>
                </a:moveTo>
                <a:cubicBezTo>
                  <a:pt x="4723883" y="1033978"/>
                  <a:pt x="4847911" y="1158006"/>
                  <a:pt x="4847911" y="1311002"/>
                </a:cubicBezTo>
                <a:cubicBezTo>
                  <a:pt x="4847911" y="2643353"/>
                  <a:pt x="4847910" y="3975705"/>
                  <a:pt x="4847910" y="5308056"/>
                </a:cubicBezTo>
                <a:cubicBezTo>
                  <a:pt x="4847910" y="5461052"/>
                  <a:pt x="4723882" y="5585080"/>
                  <a:pt x="4570886" y="5585080"/>
                </a:cubicBezTo>
                <a:lnTo>
                  <a:pt x="4570887" y="5585079"/>
                </a:lnTo>
                <a:cubicBezTo>
                  <a:pt x="4417891" y="5585079"/>
                  <a:pt x="4293863" y="5461051"/>
                  <a:pt x="4293863" y="5308055"/>
                </a:cubicBezTo>
                <a:lnTo>
                  <a:pt x="4293863" y="1311002"/>
                </a:lnTo>
                <a:cubicBezTo>
                  <a:pt x="4293863" y="1158006"/>
                  <a:pt x="4417891" y="1033978"/>
                  <a:pt x="4570887" y="1033978"/>
                </a:cubicBezTo>
                <a:close/>
                <a:moveTo>
                  <a:pt x="3344069" y="915542"/>
                </a:moveTo>
                <a:cubicBezTo>
                  <a:pt x="3497065" y="915542"/>
                  <a:pt x="3621093" y="1039570"/>
                  <a:pt x="3621093" y="1192566"/>
                </a:cubicBezTo>
                <a:cubicBezTo>
                  <a:pt x="3621093" y="2524917"/>
                  <a:pt x="3621092" y="3857269"/>
                  <a:pt x="3621092" y="5189620"/>
                </a:cubicBezTo>
                <a:cubicBezTo>
                  <a:pt x="3621092" y="5342616"/>
                  <a:pt x="3497064" y="5466644"/>
                  <a:pt x="3344068" y="5466644"/>
                </a:cubicBezTo>
                <a:lnTo>
                  <a:pt x="3344069" y="5466643"/>
                </a:lnTo>
                <a:cubicBezTo>
                  <a:pt x="3191073" y="5466643"/>
                  <a:pt x="3067045" y="5342615"/>
                  <a:pt x="3067045" y="5189619"/>
                </a:cubicBezTo>
                <a:lnTo>
                  <a:pt x="3067045" y="1192566"/>
                </a:lnTo>
                <a:cubicBezTo>
                  <a:pt x="3067045" y="1039570"/>
                  <a:pt x="3191073" y="915542"/>
                  <a:pt x="3344069" y="915542"/>
                </a:cubicBezTo>
                <a:close/>
                <a:moveTo>
                  <a:pt x="2730659" y="801099"/>
                </a:moveTo>
                <a:cubicBezTo>
                  <a:pt x="2883655" y="801099"/>
                  <a:pt x="3007683" y="925127"/>
                  <a:pt x="3007683" y="1078123"/>
                </a:cubicBezTo>
                <a:cubicBezTo>
                  <a:pt x="3007683" y="2677509"/>
                  <a:pt x="3007682" y="4276892"/>
                  <a:pt x="3007682" y="5876277"/>
                </a:cubicBezTo>
                <a:cubicBezTo>
                  <a:pt x="3007682" y="6029273"/>
                  <a:pt x="2883654" y="6153301"/>
                  <a:pt x="2730658" y="6153301"/>
                </a:cubicBezTo>
                <a:lnTo>
                  <a:pt x="2730659" y="6153300"/>
                </a:lnTo>
                <a:cubicBezTo>
                  <a:pt x="2577663" y="6153300"/>
                  <a:pt x="2453635" y="6029272"/>
                  <a:pt x="2453635" y="5876276"/>
                </a:cubicBezTo>
                <a:lnTo>
                  <a:pt x="2453635" y="1078123"/>
                </a:lnTo>
                <a:cubicBezTo>
                  <a:pt x="2453635" y="925127"/>
                  <a:pt x="2577663" y="801099"/>
                  <a:pt x="2730659" y="801099"/>
                </a:cubicBezTo>
                <a:close/>
                <a:moveTo>
                  <a:pt x="890432" y="573543"/>
                </a:moveTo>
                <a:cubicBezTo>
                  <a:pt x="1043428" y="573543"/>
                  <a:pt x="1167457" y="697571"/>
                  <a:pt x="1167457" y="850567"/>
                </a:cubicBezTo>
                <a:cubicBezTo>
                  <a:pt x="1167457" y="2182918"/>
                  <a:pt x="1167456" y="3515270"/>
                  <a:pt x="1167456" y="4847621"/>
                </a:cubicBezTo>
                <a:cubicBezTo>
                  <a:pt x="1167456" y="5000617"/>
                  <a:pt x="1043427" y="5124645"/>
                  <a:pt x="890432" y="5124645"/>
                </a:cubicBezTo>
                <a:lnTo>
                  <a:pt x="890432" y="5124644"/>
                </a:lnTo>
                <a:cubicBezTo>
                  <a:pt x="737436" y="5124644"/>
                  <a:pt x="613408" y="5000616"/>
                  <a:pt x="613408" y="4847620"/>
                </a:cubicBezTo>
                <a:lnTo>
                  <a:pt x="613408" y="850567"/>
                </a:lnTo>
                <a:cubicBezTo>
                  <a:pt x="613408" y="697571"/>
                  <a:pt x="737436" y="573543"/>
                  <a:pt x="890432" y="573543"/>
                </a:cubicBezTo>
                <a:close/>
                <a:moveTo>
                  <a:pt x="3957478" y="336673"/>
                </a:moveTo>
                <a:cubicBezTo>
                  <a:pt x="4110474" y="336673"/>
                  <a:pt x="4234502" y="460701"/>
                  <a:pt x="4234502" y="613697"/>
                </a:cubicBezTo>
                <a:cubicBezTo>
                  <a:pt x="4234502" y="1946048"/>
                  <a:pt x="4234501" y="3278400"/>
                  <a:pt x="4234501" y="4610751"/>
                </a:cubicBezTo>
                <a:cubicBezTo>
                  <a:pt x="4234501" y="4763747"/>
                  <a:pt x="4110473" y="4887775"/>
                  <a:pt x="3957477" y="4887775"/>
                </a:cubicBezTo>
                <a:lnTo>
                  <a:pt x="3957478" y="4887774"/>
                </a:lnTo>
                <a:cubicBezTo>
                  <a:pt x="3804482" y="4887774"/>
                  <a:pt x="3680454" y="4763746"/>
                  <a:pt x="3680454" y="4610750"/>
                </a:cubicBezTo>
                <a:lnTo>
                  <a:pt x="3680454" y="613697"/>
                </a:lnTo>
                <a:cubicBezTo>
                  <a:pt x="3680454" y="460701"/>
                  <a:pt x="3804482" y="336673"/>
                  <a:pt x="3957478" y="336673"/>
                </a:cubicBezTo>
                <a:close/>
                <a:moveTo>
                  <a:pt x="2117250" y="0"/>
                </a:moveTo>
                <a:cubicBezTo>
                  <a:pt x="2270246" y="0"/>
                  <a:pt x="2394274" y="124028"/>
                  <a:pt x="2394274" y="277024"/>
                </a:cubicBezTo>
                <a:cubicBezTo>
                  <a:pt x="2394274" y="1800556"/>
                  <a:pt x="2394273" y="3324089"/>
                  <a:pt x="2394273" y="4847621"/>
                </a:cubicBezTo>
                <a:cubicBezTo>
                  <a:pt x="2394273" y="5000617"/>
                  <a:pt x="2270245" y="5124645"/>
                  <a:pt x="2117249" y="5124645"/>
                </a:cubicBezTo>
                <a:lnTo>
                  <a:pt x="2117250" y="5124644"/>
                </a:lnTo>
                <a:cubicBezTo>
                  <a:pt x="1964254" y="5124644"/>
                  <a:pt x="1840226" y="5000616"/>
                  <a:pt x="1840226" y="4847620"/>
                </a:cubicBezTo>
                <a:lnTo>
                  <a:pt x="1840226" y="277024"/>
                </a:lnTo>
                <a:cubicBezTo>
                  <a:pt x="1840226" y="124028"/>
                  <a:pt x="1964254" y="0"/>
                  <a:pt x="211725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78854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03.06.2026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0511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536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AFB8840-A12B-45A4-B302-1CD6A40726C8}" type="datetime1">
              <a:rPr lang="en-US" smtClean="0"/>
              <a:t>6/3/2026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4717313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48587" name="Title 1"/>
          <p:cNvSpPr>
            <a:spLocks noGrp="1"/>
          </p:cNvSpPr>
          <p:nvPr>
            <p:ph type="title"/>
          </p:nvPr>
        </p:nvSpPr>
        <p:spPr>
          <a:xfrm>
            <a:off x="313764" y="459641"/>
            <a:ext cx="10515600" cy="427877"/>
          </a:xfrm>
        </p:spPr>
        <p:txBody>
          <a:bodyPr>
            <a:normAutofit/>
          </a:bodyPr>
          <a:lstStyle>
            <a:lvl1pPr>
              <a:defRPr sz="3200">
                <a:solidFill>
                  <a:schemeClr val="bg1"/>
                </a:solidFill>
              </a:defRPr>
            </a:lvl1pPr>
          </a:lstStyle>
          <a:p>
            <a:r>
              <a:rPr lang="en-US" dirty="0"/>
              <a:t>Click to edit Master title style</a:t>
            </a:r>
            <a:endParaRPr lang="en-IN" dirty="0"/>
          </a:p>
        </p:txBody>
      </p:sp>
    </p:spTree>
    <p:extLst>
      <p:ext uri="{BB962C8B-B14F-4D97-AF65-F5344CB8AC3E}">
        <p14:creationId xmlns:p14="http://schemas.microsoft.com/office/powerpoint/2010/main" val="340693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48587" name="Title 1"/>
          <p:cNvSpPr>
            <a:spLocks noGrp="1"/>
          </p:cNvSpPr>
          <p:nvPr>
            <p:ph type="title"/>
          </p:nvPr>
        </p:nvSpPr>
        <p:spPr>
          <a:xfrm>
            <a:off x="313764" y="459641"/>
            <a:ext cx="10515600" cy="427877"/>
          </a:xfrm>
        </p:spPr>
        <p:txBody>
          <a:bodyPr>
            <a:normAutofit/>
          </a:bodyPr>
          <a:lstStyle>
            <a:lvl1pPr>
              <a:defRPr sz="3200">
                <a:solidFill>
                  <a:schemeClr val="bg1"/>
                </a:solidFill>
              </a:defRPr>
            </a:lvl1pPr>
          </a:lstStyle>
          <a:p>
            <a:r>
              <a:rPr lang="en-US" dirty="0"/>
              <a:t>Click to edit Master title style</a:t>
            </a:r>
            <a:endParaRPr lang="en-I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40877" y="352350"/>
            <a:ext cx="5461320" cy="6153301"/>
          </a:xfrm>
          <a:custGeom>
            <a:avLst/>
            <a:gdLst>
              <a:gd name="connsiteX0" fmla="*/ 5184296 w 5461320"/>
              <a:gd name="connsiteY0" fmla="*/ 1622161 h 6153301"/>
              <a:gd name="connsiteX1" fmla="*/ 5461320 w 5461320"/>
              <a:gd name="connsiteY1" fmla="*/ 1899184 h 6153301"/>
              <a:gd name="connsiteX2" fmla="*/ 5461319 w 5461320"/>
              <a:gd name="connsiteY2" fmla="*/ 4483002 h 6153301"/>
              <a:gd name="connsiteX3" fmla="*/ 5184295 w 5461320"/>
              <a:gd name="connsiteY3" fmla="*/ 4760026 h 6153301"/>
              <a:gd name="connsiteX4" fmla="*/ 5184296 w 5461320"/>
              <a:gd name="connsiteY4" fmla="*/ 4760025 h 6153301"/>
              <a:gd name="connsiteX5" fmla="*/ 4907272 w 5461320"/>
              <a:gd name="connsiteY5" fmla="*/ 4483001 h 6153301"/>
              <a:gd name="connsiteX6" fmla="*/ 4907272 w 5461320"/>
              <a:gd name="connsiteY6" fmla="*/ 1899184 h 6153301"/>
              <a:gd name="connsiteX7" fmla="*/ 5184296 w 5461320"/>
              <a:gd name="connsiteY7" fmla="*/ 1622161 h 6153301"/>
              <a:gd name="connsiteX8" fmla="*/ 277024 w 5461320"/>
              <a:gd name="connsiteY8" fmla="*/ 1321416 h 6153301"/>
              <a:gd name="connsiteX9" fmla="*/ 554048 w 5461320"/>
              <a:gd name="connsiteY9" fmla="*/ 1598440 h 6153301"/>
              <a:gd name="connsiteX10" fmla="*/ 554047 w 5461320"/>
              <a:gd name="connsiteY10" fmla="*/ 4182257 h 6153301"/>
              <a:gd name="connsiteX11" fmla="*/ 277023 w 5461320"/>
              <a:gd name="connsiteY11" fmla="*/ 4459281 h 6153301"/>
              <a:gd name="connsiteX12" fmla="*/ 277024 w 5461320"/>
              <a:gd name="connsiteY12" fmla="*/ 4459280 h 6153301"/>
              <a:gd name="connsiteX13" fmla="*/ 0 w 5461320"/>
              <a:gd name="connsiteY13" fmla="*/ 4182256 h 6153301"/>
              <a:gd name="connsiteX14" fmla="*/ 0 w 5461320"/>
              <a:gd name="connsiteY14" fmla="*/ 1598440 h 6153301"/>
              <a:gd name="connsiteX15" fmla="*/ 277024 w 5461320"/>
              <a:gd name="connsiteY15" fmla="*/ 1321416 h 6153301"/>
              <a:gd name="connsiteX16" fmla="*/ 1503842 w 5461320"/>
              <a:gd name="connsiteY16" fmla="*/ 1033979 h 6153301"/>
              <a:gd name="connsiteX17" fmla="*/ 1780865 w 5461320"/>
              <a:gd name="connsiteY17" fmla="*/ 1311002 h 6153301"/>
              <a:gd name="connsiteX18" fmla="*/ 1780864 w 5461320"/>
              <a:gd name="connsiteY18" fmla="*/ 5308056 h 6153301"/>
              <a:gd name="connsiteX19" fmla="*/ 1503840 w 5461320"/>
              <a:gd name="connsiteY19" fmla="*/ 5585080 h 6153301"/>
              <a:gd name="connsiteX20" fmla="*/ 1503842 w 5461320"/>
              <a:gd name="connsiteY20" fmla="*/ 5585079 h 6153301"/>
              <a:gd name="connsiteX21" fmla="*/ 1226818 w 5461320"/>
              <a:gd name="connsiteY21" fmla="*/ 5308055 h 6153301"/>
              <a:gd name="connsiteX22" fmla="*/ 1226818 w 5461320"/>
              <a:gd name="connsiteY22" fmla="*/ 1311002 h 6153301"/>
              <a:gd name="connsiteX23" fmla="*/ 1503842 w 5461320"/>
              <a:gd name="connsiteY23" fmla="*/ 1033979 h 6153301"/>
              <a:gd name="connsiteX24" fmla="*/ 4570887 w 5461320"/>
              <a:gd name="connsiteY24" fmla="*/ 1033978 h 6153301"/>
              <a:gd name="connsiteX25" fmla="*/ 4847911 w 5461320"/>
              <a:gd name="connsiteY25" fmla="*/ 1311002 h 6153301"/>
              <a:gd name="connsiteX26" fmla="*/ 4847910 w 5461320"/>
              <a:gd name="connsiteY26" fmla="*/ 5308056 h 6153301"/>
              <a:gd name="connsiteX27" fmla="*/ 4570886 w 5461320"/>
              <a:gd name="connsiteY27" fmla="*/ 5585080 h 6153301"/>
              <a:gd name="connsiteX28" fmla="*/ 4570887 w 5461320"/>
              <a:gd name="connsiteY28" fmla="*/ 5585079 h 6153301"/>
              <a:gd name="connsiteX29" fmla="*/ 4293863 w 5461320"/>
              <a:gd name="connsiteY29" fmla="*/ 5308055 h 6153301"/>
              <a:gd name="connsiteX30" fmla="*/ 4293863 w 5461320"/>
              <a:gd name="connsiteY30" fmla="*/ 1311002 h 6153301"/>
              <a:gd name="connsiteX31" fmla="*/ 4570887 w 5461320"/>
              <a:gd name="connsiteY31" fmla="*/ 1033978 h 6153301"/>
              <a:gd name="connsiteX32" fmla="*/ 3344069 w 5461320"/>
              <a:gd name="connsiteY32" fmla="*/ 915542 h 6153301"/>
              <a:gd name="connsiteX33" fmla="*/ 3621093 w 5461320"/>
              <a:gd name="connsiteY33" fmla="*/ 1192566 h 6153301"/>
              <a:gd name="connsiteX34" fmla="*/ 3621092 w 5461320"/>
              <a:gd name="connsiteY34" fmla="*/ 5189620 h 6153301"/>
              <a:gd name="connsiteX35" fmla="*/ 3344068 w 5461320"/>
              <a:gd name="connsiteY35" fmla="*/ 5466644 h 6153301"/>
              <a:gd name="connsiteX36" fmla="*/ 3344069 w 5461320"/>
              <a:gd name="connsiteY36" fmla="*/ 5466643 h 6153301"/>
              <a:gd name="connsiteX37" fmla="*/ 3067045 w 5461320"/>
              <a:gd name="connsiteY37" fmla="*/ 5189619 h 6153301"/>
              <a:gd name="connsiteX38" fmla="*/ 3067045 w 5461320"/>
              <a:gd name="connsiteY38" fmla="*/ 1192566 h 6153301"/>
              <a:gd name="connsiteX39" fmla="*/ 3344069 w 5461320"/>
              <a:gd name="connsiteY39" fmla="*/ 915542 h 6153301"/>
              <a:gd name="connsiteX40" fmla="*/ 2730659 w 5461320"/>
              <a:gd name="connsiteY40" fmla="*/ 801099 h 6153301"/>
              <a:gd name="connsiteX41" fmla="*/ 3007683 w 5461320"/>
              <a:gd name="connsiteY41" fmla="*/ 1078123 h 6153301"/>
              <a:gd name="connsiteX42" fmla="*/ 3007682 w 5461320"/>
              <a:gd name="connsiteY42" fmla="*/ 5876277 h 6153301"/>
              <a:gd name="connsiteX43" fmla="*/ 2730658 w 5461320"/>
              <a:gd name="connsiteY43" fmla="*/ 6153301 h 6153301"/>
              <a:gd name="connsiteX44" fmla="*/ 2730659 w 5461320"/>
              <a:gd name="connsiteY44" fmla="*/ 6153300 h 6153301"/>
              <a:gd name="connsiteX45" fmla="*/ 2453635 w 5461320"/>
              <a:gd name="connsiteY45" fmla="*/ 5876276 h 6153301"/>
              <a:gd name="connsiteX46" fmla="*/ 2453635 w 5461320"/>
              <a:gd name="connsiteY46" fmla="*/ 1078123 h 6153301"/>
              <a:gd name="connsiteX47" fmla="*/ 2730659 w 5461320"/>
              <a:gd name="connsiteY47" fmla="*/ 801099 h 6153301"/>
              <a:gd name="connsiteX48" fmla="*/ 890432 w 5461320"/>
              <a:gd name="connsiteY48" fmla="*/ 573543 h 6153301"/>
              <a:gd name="connsiteX49" fmla="*/ 1167457 w 5461320"/>
              <a:gd name="connsiteY49" fmla="*/ 850567 h 6153301"/>
              <a:gd name="connsiteX50" fmla="*/ 1167456 w 5461320"/>
              <a:gd name="connsiteY50" fmla="*/ 4847621 h 6153301"/>
              <a:gd name="connsiteX51" fmla="*/ 890432 w 5461320"/>
              <a:gd name="connsiteY51" fmla="*/ 5124645 h 6153301"/>
              <a:gd name="connsiteX52" fmla="*/ 890432 w 5461320"/>
              <a:gd name="connsiteY52" fmla="*/ 5124644 h 6153301"/>
              <a:gd name="connsiteX53" fmla="*/ 613408 w 5461320"/>
              <a:gd name="connsiteY53" fmla="*/ 4847620 h 6153301"/>
              <a:gd name="connsiteX54" fmla="*/ 613408 w 5461320"/>
              <a:gd name="connsiteY54" fmla="*/ 850567 h 6153301"/>
              <a:gd name="connsiteX55" fmla="*/ 890432 w 5461320"/>
              <a:gd name="connsiteY55" fmla="*/ 573543 h 6153301"/>
              <a:gd name="connsiteX56" fmla="*/ 3957478 w 5461320"/>
              <a:gd name="connsiteY56" fmla="*/ 336673 h 6153301"/>
              <a:gd name="connsiteX57" fmla="*/ 4234502 w 5461320"/>
              <a:gd name="connsiteY57" fmla="*/ 613697 h 6153301"/>
              <a:gd name="connsiteX58" fmla="*/ 4234501 w 5461320"/>
              <a:gd name="connsiteY58" fmla="*/ 4610751 h 6153301"/>
              <a:gd name="connsiteX59" fmla="*/ 3957477 w 5461320"/>
              <a:gd name="connsiteY59" fmla="*/ 4887775 h 6153301"/>
              <a:gd name="connsiteX60" fmla="*/ 3957478 w 5461320"/>
              <a:gd name="connsiteY60" fmla="*/ 4887774 h 6153301"/>
              <a:gd name="connsiteX61" fmla="*/ 3680454 w 5461320"/>
              <a:gd name="connsiteY61" fmla="*/ 4610750 h 6153301"/>
              <a:gd name="connsiteX62" fmla="*/ 3680454 w 5461320"/>
              <a:gd name="connsiteY62" fmla="*/ 613697 h 6153301"/>
              <a:gd name="connsiteX63" fmla="*/ 3957478 w 5461320"/>
              <a:gd name="connsiteY63" fmla="*/ 336673 h 6153301"/>
              <a:gd name="connsiteX64" fmla="*/ 2117250 w 5461320"/>
              <a:gd name="connsiteY64" fmla="*/ 0 h 6153301"/>
              <a:gd name="connsiteX65" fmla="*/ 2394274 w 5461320"/>
              <a:gd name="connsiteY65" fmla="*/ 277024 h 6153301"/>
              <a:gd name="connsiteX66" fmla="*/ 2394273 w 5461320"/>
              <a:gd name="connsiteY66" fmla="*/ 4847621 h 6153301"/>
              <a:gd name="connsiteX67" fmla="*/ 2117249 w 5461320"/>
              <a:gd name="connsiteY67" fmla="*/ 5124645 h 6153301"/>
              <a:gd name="connsiteX68" fmla="*/ 2117250 w 5461320"/>
              <a:gd name="connsiteY68" fmla="*/ 5124644 h 6153301"/>
              <a:gd name="connsiteX69" fmla="*/ 1840226 w 5461320"/>
              <a:gd name="connsiteY69" fmla="*/ 4847620 h 6153301"/>
              <a:gd name="connsiteX70" fmla="*/ 1840226 w 5461320"/>
              <a:gd name="connsiteY70" fmla="*/ 277024 h 6153301"/>
              <a:gd name="connsiteX71" fmla="*/ 2117250 w 5461320"/>
              <a:gd name="connsiteY71" fmla="*/ 0 h 61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61320" h="6153301">
                <a:moveTo>
                  <a:pt x="5184296" y="1622161"/>
                </a:moveTo>
                <a:cubicBezTo>
                  <a:pt x="5337292" y="1622161"/>
                  <a:pt x="5461320" y="1746188"/>
                  <a:pt x="5461320" y="1899184"/>
                </a:cubicBezTo>
                <a:cubicBezTo>
                  <a:pt x="5461320" y="2760457"/>
                  <a:pt x="5461319" y="3621729"/>
                  <a:pt x="5461319" y="4483002"/>
                </a:cubicBezTo>
                <a:cubicBezTo>
                  <a:pt x="5461319" y="4635998"/>
                  <a:pt x="5337291" y="4760026"/>
                  <a:pt x="5184295" y="4760026"/>
                </a:cubicBezTo>
                <a:lnTo>
                  <a:pt x="5184296" y="4760025"/>
                </a:lnTo>
                <a:cubicBezTo>
                  <a:pt x="5031300" y="4760025"/>
                  <a:pt x="4907272" y="4635997"/>
                  <a:pt x="4907272" y="4483001"/>
                </a:cubicBezTo>
                <a:lnTo>
                  <a:pt x="4907272" y="1899184"/>
                </a:lnTo>
                <a:cubicBezTo>
                  <a:pt x="4907272" y="1746188"/>
                  <a:pt x="5031300" y="1622161"/>
                  <a:pt x="5184296" y="1622161"/>
                </a:cubicBezTo>
                <a:close/>
                <a:moveTo>
                  <a:pt x="277024" y="1321416"/>
                </a:moveTo>
                <a:cubicBezTo>
                  <a:pt x="430019" y="1321416"/>
                  <a:pt x="554048" y="1445444"/>
                  <a:pt x="554048" y="1598440"/>
                </a:cubicBezTo>
                <a:cubicBezTo>
                  <a:pt x="554048" y="2459712"/>
                  <a:pt x="554047" y="3320984"/>
                  <a:pt x="554047" y="4182257"/>
                </a:cubicBezTo>
                <a:cubicBezTo>
                  <a:pt x="554047" y="4335253"/>
                  <a:pt x="430019" y="4459281"/>
                  <a:pt x="277023" y="4459281"/>
                </a:cubicBezTo>
                <a:lnTo>
                  <a:pt x="277024" y="4459280"/>
                </a:lnTo>
                <a:cubicBezTo>
                  <a:pt x="124028" y="4459280"/>
                  <a:pt x="0" y="4335252"/>
                  <a:pt x="0" y="4182256"/>
                </a:cubicBezTo>
                <a:lnTo>
                  <a:pt x="0" y="1598440"/>
                </a:lnTo>
                <a:cubicBezTo>
                  <a:pt x="0" y="1445444"/>
                  <a:pt x="124028" y="1321416"/>
                  <a:pt x="277024" y="1321416"/>
                </a:cubicBezTo>
                <a:close/>
                <a:moveTo>
                  <a:pt x="1503842" y="1033979"/>
                </a:moveTo>
                <a:cubicBezTo>
                  <a:pt x="1656837" y="1033979"/>
                  <a:pt x="1780865" y="1158006"/>
                  <a:pt x="1780865" y="1311002"/>
                </a:cubicBezTo>
                <a:cubicBezTo>
                  <a:pt x="1780865" y="2643353"/>
                  <a:pt x="1780864" y="3975705"/>
                  <a:pt x="1780864" y="5308056"/>
                </a:cubicBezTo>
                <a:cubicBezTo>
                  <a:pt x="1780864" y="5461052"/>
                  <a:pt x="1656836" y="5585080"/>
                  <a:pt x="1503840" y="5585080"/>
                </a:cubicBezTo>
                <a:lnTo>
                  <a:pt x="1503842" y="5585079"/>
                </a:lnTo>
                <a:cubicBezTo>
                  <a:pt x="1350845" y="5585079"/>
                  <a:pt x="1226818" y="5461051"/>
                  <a:pt x="1226818" y="5308055"/>
                </a:cubicBezTo>
                <a:lnTo>
                  <a:pt x="1226818" y="1311002"/>
                </a:lnTo>
                <a:cubicBezTo>
                  <a:pt x="1226818" y="1158006"/>
                  <a:pt x="1350845" y="1033979"/>
                  <a:pt x="1503842" y="1033979"/>
                </a:cubicBezTo>
                <a:close/>
                <a:moveTo>
                  <a:pt x="4570887" y="1033978"/>
                </a:moveTo>
                <a:cubicBezTo>
                  <a:pt x="4723883" y="1033978"/>
                  <a:pt x="4847911" y="1158006"/>
                  <a:pt x="4847911" y="1311002"/>
                </a:cubicBezTo>
                <a:cubicBezTo>
                  <a:pt x="4847911" y="2643353"/>
                  <a:pt x="4847910" y="3975705"/>
                  <a:pt x="4847910" y="5308056"/>
                </a:cubicBezTo>
                <a:cubicBezTo>
                  <a:pt x="4847910" y="5461052"/>
                  <a:pt x="4723882" y="5585080"/>
                  <a:pt x="4570886" y="5585080"/>
                </a:cubicBezTo>
                <a:lnTo>
                  <a:pt x="4570887" y="5585079"/>
                </a:lnTo>
                <a:cubicBezTo>
                  <a:pt x="4417891" y="5585079"/>
                  <a:pt x="4293863" y="5461051"/>
                  <a:pt x="4293863" y="5308055"/>
                </a:cubicBezTo>
                <a:lnTo>
                  <a:pt x="4293863" y="1311002"/>
                </a:lnTo>
                <a:cubicBezTo>
                  <a:pt x="4293863" y="1158006"/>
                  <a:pt x="4417891" y="1033978"/>
                  <a:pt x="4570887" y="1033978"/>
                </a:cubicBezTo>
                <a:close/>
                <a:moveTo>
                  <a:pt x="3344069" y="915542"/>
                </a:moveTo>
                <a:cubicBezTo>
                  <a:pt x="3497065" y="915542"/>
                  <a:pt x="3621093" y="1039570"/>
                  <a:pt x="3621093" y="1192566"/>
                </a:cubicBezTo>
                <a:cubicBezTo>
                  <a:pt x="3621093" y="2524917"/>
                  <a:pt x="3621092" y="3857269"/>
                  <a:pt x="3621092" y="5189620"/>
                </a:cubicBezTo>
                <a:cubicBezTo>
                  <a:pt x="3621092" y="5342616"/>
                  <a:pt x="3497064" y="5466644"/>
                  <a:pt x="3344068" y="5466644"/>
                </a:cubicBezTo>
                <a:lnTo>
                  <a:pt x="3344069" y="5466643"/>
                </a:lnTo>
                <a:cubicBezTo>
                  <a:pt x="3191073" y="5466643"/>
                  <a:pt x="3067045" y="5342615"/>
                  <a:pt x="3067045" y="5189619"/>
                </a:cubicBezTo>
                <a:lnTo>
                  <a:pt x="3067045" y="1192566"/>
                </a:lnTo>
                <a:cubicBezTo>
                  <a:pt x="3067045" y="1039570"/>
                  <a:pt x="3191073" y="915542"/>
                  <a:pt x="3344069" y="915542"/>
                </a:cubicBezTo>
                <a:close/>
                <a:moveTo>
                  <a:pt x="2730659" y="801099"/>
                </a:moveTo>
                <a:cubicBezTo>
                  <a:pt x="2883655" y="801099"/>
                  <a:pt x="3007683" y="925127"/>
                  <a:pt x="3007683" y="1078123"/>
                </a:cubicBezTo>
                <a:cubicBezTo>
                  <a:pt x="3007683" y="2677509"/>
                  <a:pt x="3007682" y="4276892"/>
                  <a:pt x="3007682" y="5876277"/>
                </a:cubicBezTo>
                <a:cubicBezTo>
                  <a:pt x="3007682" y="6029273"/>
                  <a:pt x="2883654" y="6153301"/>
                  <a:pt x="2730658" y="6153301"/>
                </a:cubicBezTo>
                <a:lnTo>
                  <a:pt x="2730659" y="6153300"/>
                </a:lnTo>
                <a:cubicBezTo>
                  <a:pt x="2577663" y="6153300"/>
                  <a:pt x="2453635" y="6029272"/>
                  <a:pt x="2453635" y="5876276"/>
                </a:cubicBezTo>
                <a:lnTo>
                  <a:pt x="2453635" y="1078123"/>
                </a:lnTo>
                <a:cubicBezTo>
                  <a:pt x="2453635" y="925127"/>
                  <a:pt x="2577663" y="801099"/>
                  <a:pt x="2730659" y="801099"/>
                </a:cubicBezTo>
                <a:close/>
                <a:moveTo>
                  <a:pt x="890432" y="573543"/>
                </a:moveTo>
                <a:cubicBezTo>
                  <a:pt x="1043428" y="573543"/>
                  <a:pt x="1167457" y="697571"/>
                  <a:pt x="1167457" y="850567"/>
                </a:cubicBezTo>
                <a:cubicBezTo>
                  <a:pt x="1167457" y="2182918"/>
                  <a:pt x="1167456" y="3515270"/>
                  <a:pt x="1167456" y="4847621"/>
                </a:cubicBezTo>
                <a:cubicBezTo>
                  <a:pt x="1167456" y="5000617"/>
                  <a:pt x="1043427" y="5124645"/>
                  <a:pt x="890432" y="5124645"/>
                </a:cubicBezTo>
                <a:lnTo>
                  <a:pt x="890432" y="5124644"/>
                </a:lnTo>
                <a:cubicBezTo>
                  <a:pt x="737436" y="5124644"/>
                  <a:pt x="613408" y="5000616"/>
                  <a:pt x="613408" y="4847620"/>
                </a:cubicBezTo>
                <a:lnTo>
                  <a:pt x="613408" y="850567"/>
                </a:lnTo>
                <a:cubicBezTo>
                  <a:pt x="613408" y="697571"/>
                  <a:pt x="737436" y="573543"/>
                  <a:pt x="890432" y="573543"/>
                </a:cubicBezTo>
                <a:close/>
                <a:moveTo>
                  <a:pt x="3957478" y="336673"/>
                </a:moveTo>
                <a:cubicBezTo>
                  <a:pt x="4110474" y="336673"/>
                  <a:pt x="4234502" y="460701"/>
                  <a:pt x="4234502" y="613697"/>
                </a:cubicBezTo>
                <a:cubicBezTo>
                  <a:pt x="4234502" y="1946048"/>
                  <a:pt x="4234501" y="3278400"/>
                  <a:pt x="4234501" y="4610751"/>
                </a:cubicBezTo>
                <a:cubicBezTo>
                  <a:pt x="4234501" y="4763747"/>
                  <a:pt x="4110473" y="4887775"/>
                  <a:pt x="3957477" y="4887775"/>
                </a:cubicBezTo>
                <a:lnTo>
                  <a:pt x="3957478" y="4887774"/>
                </a:lnTo>
                <a:cubicBezTo>
                  <a:pt x="3804482" y="4887774"/>
                  <a:pt x="3680454" y="4763746"/>
                  <a:pt x="3680454" y="4610750"/>
                </a:cubicBezTo>
                <a:lnTo>
                  <a:pt x="3680454" y="613697"/>
                </a:lnTo>
                <a:cubicBezTo>
                  <a:pt x="3680454" y="460701"/>
                  <a:pt x="3804482" y="336673"/>
                  <a:pt x="3957478" y="336673"/>
                </a:cubicBezTo>
                <a:close/>
                <a:moveTo>
                  <a:pt x="2117250" y="0"/>
                </a:moveTo>
                <a:cubicBezTo>
                  <a:pt x="2270246" y="0"/>
                  <a:pt x="2394274" y="124028"/>
                  <a:pt x="2394274" y="277024"/>
                </a:cubicBezTo>
                <a:cubicBezTo>
                  <a:pt x="2394274" y="1800556"/>
                  <a:pt x="2394273" y="3324089"/>
                  <a:pt x="2394273" y="4847621"/>
                </a:cubicBezTo>
                <a:cubicBezTo>
                  <a:pt x="2394273" y="5000617"/>
                  <a:pt x="2270245" y="5124645"/>
                  <a:pt x="2117249" y="5124645"/>
                </a:cubicBezTo>
                <a:lnTo>
                  <a:pt x="2117250" y="5124644"/>
                </a:lnTo>
                <a:cubicBezTo>
                  <a:pt x="1964254" y="5124644"/>
                  <a:pt x="1840226" y="5000616"/>
                  <a:pt x="1840226" y="4847620"/>
                </a:cubicBezTo>
                <a:lnTo>
                  <a:pt x="1840226" y="277024"/>
                </a:lnTo>
                <a:cubicBezTo>
                  <a:pt x="1840226" y="124028"/>
                  <a:pt x="1964254" y="0"/>
                  <a:pt x="2117250" y="0"/>
                </a:cubicBezTo>
                <a:close/>
              </a:path>
            </a:pathLst>
          </a:custGeom>
        </p:spPr>
        <p:txBody>
          <a:bodyPr wrap="square">
            <a:noAutofit/>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0" name="Picture Placeholder 7"/>
          <p:cNvSpPr>
            <a:spLocks noGrp="1"/>
          </p:cNvSpPr>
          <p:nvPr>
            <p:ph type="pic" sz="quarter" idx="18"/>
          </p:nvPr>
        </p:nvSpPr>
        <p:spPr>
          <a:xfrm>
            <a:off x="4249107" y="1775790"/>
            <a:ext cx="3693786" cy="2690193"/>
          </a:xfrm>
          <a:prstGeom prst="rect">
            <a:avLst/>
          </a:prstGeom>
          <a:pattFill prst="pct20">
            <a:fgClr>
              <a:schemeClr val="accent1"/>
            </a:fgClr>
            <a:bgClr>
              <a:schemeClr val="bg1"/>
            </a:bgClr>
          </a:pattFill>
        </p:spPr>
        <p:txBody>
          <a:bodyPr/>
          <a:lstStyle/>
          <a:p>
            <a:endParaRPr lang="en-US"/>
          </a:p>
        </p:txBody>
      </p:sp>
      <p:sp>
        <p:nvSpPr>
          <p:cNvPr id="11" name="Picture Placeholder 7"/>
          <p:cNvSpPr>
            <a:spLocks noGrp="1"/>
          </p:cNvSpPr>
          <p:nvPr>
            <p:ph type="pic" sz="quarter" idx="19"/>
          </p:nvPr>
        </p:nvSpPr>
        <p:spPr>
          <a:xfrm>
            <a:off x="8105490" y="1775790"/>
            <a:ext cx="3693786" cy="2690193"/>
          </a:xfrm>
          <a:prstGeom prst="rect">
            <a:avLst/>
          </a:prstGeom>
          <a:pattFill prst="pct20">
            <a:fgClr>
              <a:schemeClr val="accent1"/>
            </a:fgClr>
            <a:bgClr>
              <a:schemeClr val="bg1"/>
            </a:bgClr>
          </a:pattFill>
        </p:spPr>
        <p:txBody>
          <a:bodyPr/>
          <a:lstStyle/>
          <a:p>
            <a:endParaRPr lang="en-US"/>
          </a:p>
        </p:txBody>
      </p:sp>
      <p:sp>
        <p:nvSpPr>
          <p:cNvPr id="14" name="Picture Placeholder 7"/>
          <p:cNvSpPr>
            <a:spLocks noGrp="1"/>
          </p:cNvSpPr>
          <p:nvPr>
            <p:ph type="pic" sz="quarter" idx="17"/>
          </p:nvPr>
        </p:nvSpPr>
        <p:spPr>
          <a:xfrm>
            <a:off x="392724" y="1775790"/>
            <a:ext cx="3693786" cy="2690193"/>
          </a:xfrm>
          <a:prstGeom prst="rect">
            <a:avLst/>
          </a:prstGeom>
          <a:pattFill prst="pct20">
            <a:fgClr>
              <a:schemeClr val="accent1"/>
            </a:fgClr>
            <a:bgClr>
              <a:schemeClr val="bg1"/>
            </a:bgClr>
          </a:pattFill>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AFB8840-A12B-45A4-B302-1CD6A40726C8}" type="datetime1">
              <a:rPr lang="en-US" smtClean="0"/>
              <a:t>6/3/2026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29993835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AFB8840-A12B-45A4-B302-1CD6A40726C8}" type="datetime1">
              <a:rPr lang="en-US" smtClean="0"/>
              <a:t>6/3/2026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20813391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AFB8840-A12B-45A4-B302-1CD6A40726C8}" type="datetime1">
              <a:rPr lang="en-US" smtClean="0"/>
              <a:t>6/3/2026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31252576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AFB8840-A12B-45A4-B302-1CD6A40726C8}" type="datetime1">
              <a:rPr lang="en-US" smtClean="0"/>
              <a:t>6/3/2026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10098637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B8840-A12B-45A4-B302-1CD6A40726C8}" type="datetime1">
              <a:rPr lang="en-US" smtClean="0"/>
              <a:t>6/3/2026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7956414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AFB8840-A12B-45A4-B302-1CD6A40726C8}" type="datetime1">
              <a:rPr lang="en-US" smtClean="0"/>
              <a:t>6/3/2026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3246118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AFB8840-A12B-45A4-B302-1CD6A40726C8}" type="datetime1">
              <a:rPr lang="en-US" smtClean="0"/>
              <a:t>6/3/2026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C8F9AF-ED47-4D16-A3F6-52DD1D42E8AB}" type="slidenum">
              <a:rPr lang="en-IN" smtClean="0"/>
              <a:t>‹#›</a:t>
            </a:fld>
            <a:endParaRPr lang="en-IN"/>
          </a:p>
        </p:txBody>
      </p:sp>
    </p:spTree>
    <p:extLst>
      <p:ext uri="{BB962C8B-B14F-4D97-AF65-F5344CB8AC3E}">
        <p14:creationId xmlns:p14="http://schemas.microsoft.com/office/powerpoint/2010/main" val="35695720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8B155B-FD16-4945-8BA8-5B3C215A5542}" type="datetimeFigureOut">
              <a:rPr lang="ru-RU" smtClean="0"/>
              <a:t>03.06.2026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F95809-B0F1-4F14-B516-45BFC472B3F6}" type="slidenum">
              <a:rPr lang="ru-RU" smtClean="0"/>
              <a:t>‹#›</a:t>
            </a:fld>
            <a:endParaRPr lang="ru-RU"/>
          </a:p>
        </p:txBody>
      </p:sp>
    </p:spTree>
    <p:extLst>
      <p:ext uri="{BB962C8B-B14F-4D97-AF65-F5344CB8AC3E}">
        <p14:creationId xmlns:p14="http://schemas.microsoft.com/office/powerpoint/2010/main" val="272729588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3687" r:id="rId21"/>
    <p:sldLayoutId id="2147483688" r:id="rId22"/>
    <p:sldLayoutId id="2147483689" r:id="rId2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emf"/><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emf"/><Relationship Id="rId11" Type="http://schemas.openxmlformats.org/officeDocument/2006/relationships/image" Target="../media/image35.jpeg"/><Relationship Id="rId5" Type="http://schemas.openxmlformats.org/officeDocument/2006/relationships/image" Target="../media/image32.emf"/><Relationship Id="rId10" Type="http://schemas.openxmlformats.org/officeDocument/2006/relationships/image" Target="../media/image3.png"/><Relationship Id="rId4" Type="http://schemas.openxmlformats.org/officeDocument/2006/relationships/image" Target="../media/image28.emf"/><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png"/><Relationship Id="rId10" Type="http://schemas.openxmlformats.org/officeDocument/2006/relationships/image" Target="../media/image44.jpeg"/><Relationship Id="rId4" Type="http://schemas.openxmlformats.org/officeDocument/2006/relationships/image" Target="../media/image39.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9.emf"/><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4.emf"/><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8"/>
          <p:cNvSpPr txBox="1">
            <a:spLocks noChangeArrowheads="1"/>
          </p:cNvSpPr>
          <p:nvPr/>
        </p:nvSpPr>
        <p:spPr bwMode="auto">
          <a:xfrm>
            <a:off x="0" y="1985591"/>
            <a:ext cx="633925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000" b="1">
                <a:solidFill>
                  <a:srgbClr val="000000"/>
                </a:solidFill>
                <a:latin typeface="Helvetica Neue" charset="0"/>
                <a:ea typeface="Helvetica Neue" charset="0"/>
                <a:cs typeface="Helvetica Neue" charset="0"/>
                <a:sym typeface="Helvetica Neue" charset="0"/>
              </a:defRPr>
            </a:lvl1pPr>
            <a:lvl2pPr marL="742950" indent="-285750">
              <a:defRPr sz="3000" b="1">
                <a:solidFill>
                  <a:srgbClr val="000000"/>
                </a:solidFill>
                <a:latin typeface="Helvetica Neue" charset="0"/>
                <a:ea typeface="Helvetica Neue" charset="0"/>
                <a:cs typeface="Helvetica Neue" charset="0"/>
                <a:sym typeface="Helvetica Neue" charset="0"/>
              </a:defRPr>
            </a:lvl2pPr>
            <a:lvl3pPr marL="1143000" indent="-228600">
              <a:defRPr sz="3000" b="1">
                <a:solidFill>
                  <a:srgbClr val="000000"/>
                </a:solidFill>
                <a:latin typeface="Helvetica Neue" charset="0"/>
                <a:ea typeface="Helvetica Neue" charset="0"/>
                <a:cs typeface="Helvetica Neue" charset="0"/>
                <a:sym typeface="Helvetica Neue" charset="0"/>
              </a:defRPr>
            </a:lvl3pPr>
            <a:lvl4pPr marL="1600200" indent="-228600">
              <a:defRPr sz="3000" b="1">
                <a:solidFill>
                  <a:srgbClr val="000000"/>
                </a:solidFill>
                <a:latin typeface="Helvetica Neue" charset="0"/>
                <a:ea typeface="Helvetica Neue" charset="0"/>
                <a:cs typeface="Helvetica Neue" charset="0"/>
                <a:sym typeface="Helvetica Neue" charset="0"/>
              </a:defRPr>
            </a:lvl4pPr>
            <a:lvl5pPr marL="2057400" indent="-228600">
              <a:defRPr sz="3000" b="1">
                <a:solidFill>
                  <a:srgbClr val="000000"/>
                </a:solidFill>
                <a:latin typeface="Helvetica Neue" charset="0"/>
                <a:ea typeface="Helvetica Neue" charset="0"/>
                <a:cs typeface="Helvetica Neue" charset="0"/>
                <a:sym typeface="Helvetica Neue" charset="0"/>
              </a:defRPr>
            </a:lvl5pPr>
            <a:lvl6pPr marL="25146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marL="29718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marL="34290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marL="3886200" indent="-228600" algn="l" defTabSz="825500" rtl="0"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uz-Cyrl-UZ" sz="3200" dirty="0">
                <a:solidFill>
                  <a:srgbClr val="002060"/>
                </a:solidFill>
                <a:latin typeface="Cambria" panose="02040503050406030204" pitchFamily="18" charset="0"/>
                <a:ea typeface="Cambria" panose="02040503050406030204" pitchFamily="18" charset="0"/>
                <a:cs typeface="Calibri" panose="020F0502020204030204" pitchFamily="34" charset="0"/>
              </a:rPr>
              <a:t>“Ўзбекгеофизика” АЖда </a:t>
            </a:r>
          </a:p>
          <a:p>
            <a:pPr algn="ctr"/>
            <a:r>
              <a:rPr lang="uz-Cyrl-UZ" sz="3200" dirty="0">
                <a:solidFill>
                  <a:srgbClr val="002060"/>
                </a:solidFill>
                <a:latin typeface="Cambria" panose="02040503050406030204" pitchFamily="18" charset="0"/>
                <a:ea typeface="Cambria" panose="02040503050406030204" pitchFamily="18" charset="0"/>
                <a:cs typeface="Calibri" panose="020F0502020204030204" pitchFamily="34" charset="0"/>
              </a:rPr>
              <a:t>2026 йилнинг 1-чораги </a:t>
            </a:r>
          </a:p>
          <a:p>
            <a:pPr algn="ctr"/>
            <a:r>
              <a:rPr lang="uz-Cyrl-UZ" sz="3200" dirty="0">
                <a:solidFill>
                  <a:srgbClr val="002060"/>
                </a:solidFill>
                <a:latin typeface="Cambria" panose="02040503050406030204" pitchFamily="18" charset="0"/>
                <a:ea typeface="Cambria" panose="02040503050406030204" pitchFamily="18" charset="0"/>
                <a:cs typeface="Calibri" panose="020F0502020204030204" pitchFamily="34" charset="0"/>
              </a:rPr>
              <a:t>давомида коррупцияга қарши курашиш тизимининг амал қилиши ҳақида </a:t>
            </a:r>
            <a:endParaRPr lang="ru-RU" sz="32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uz-Cyrl-UZ" sz="3200" dirty="0">
                <a:solidFill>
                  <a:srgbClr val="002060"/>
                </a:solidFill>
                <a:latin typeface="Cambria" panose="02040503050406030204" pitchFamily="18" charset="0"/>
                <a:ea typeface="Cambria" panose="02040503050406030204" pitchFamily="18" charset="0"/>
                <a:cs typeface="Calibri" panose="020F0502020204030204" pitchFamily="34" charset="0"/>
              </a:rPr>
              <a:t>    УМУМИЙ ҲИСOБОТ </a:t>
            </a:r>
            <a:endParaRPr lang="ru-RU" sz="32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6" name="Рисунок 5">
            <a:extLst>
              <a:ext uri="{FF2B5EF4-FFF2-40B4-BE49-F238E27FC236}">
                <a16:creationId xmlns:a16="http://schemas.microsoft.com/office/drawing/2014/main" id="{1F949C1A-424A-1CA7-4B06-5F1C395B4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9255" y="1214557"/>
            <a:ext cx="5852746" cy="5493974"/>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id="{6656AA7A-E5D6-7E6E-F568-2E2B690085C9}"/>
              </a:ext>
            </a:extLst>
          </p:cNvPr>
          <p:cNvPicPr>
            <a:picLocks noChangeAspect="1"/>
          </p:cNvPicPr>
          <p:nvPr/>
        </p:nvPicPr>
        <p:blipFill>
          <a:blip r:embed="rId3"/>
          <a:stretch>
            <a:fillRect/>
          </a:stretch>
        </p:blipFill>
        <p:spPr>
          <a:xfrm>
            <a:off x="0" y="0"/>
            <a:ext cx="12192000" cy="365792"/>
          </a:xfrm>
          <a:prstGeom prst="rect">
            <a:avLst/>
          </a:prstGeom>
        </p:spPr>
      </p:pic>
      <p:pic>
        <p:nvPicPr>
          <p:cNvPr id="5" name="Рисунок 4">
            <a:extLst>
              <a:ext uri="{FF2B5EF4-FFF2-40B4-BE49-F238E27FC236}">
                <a16:creationId xmlns:a16="http://schemas.microsoft.com/office/drawing/2014/main" id="{E1B321DA-D052-BACC-6345-93D38F0193C2}"/>
              </a:ext>
            </a:extLst>
          </p:cNvPr>
          <p:cNvPicPr>
            <a:picLocks noChangeAspect="1"/>
          </p:cNvPicPr>
          <p:nvPr/>
        </p:nvPicPr>
        <p:blipFill>
          <a:blip r:embed="rId4"/>
          <a:stretch>
            <a:fillRect/>
          </a:stretch>
        </p:blipFill>
        <p:spPr>
          <a:xfrm>
            <a:off x="1" y="1"/>
            <a:ext cx="852854" cy="659422"/>
          </a:xfrm>
          <a:prstGeom prst="rect">
            <a:avLst/>
          </a:prstGeom>
        </p:spPr>
      </p:pic>
      <p:pic>
        <p:nvPicPr>
          <p:cNvPr id="11" name="Рисунок 10">
            <a:extLst>
              <a:ext uri="{FF2B5EF4-FFF2-40B4-BE49-F238E27FC236}">
                <a16:creationId xmlns:a16="http://schemas.microsoft.com/office/drawing/2014/main" id="{67FE3C05-7E11-76B2-69F8-43AB77F33903}"/>
              </a:ext>
            </a:extLst>
          </p:cNvPr>
          <p:cNvPicPr>
            <a:picLocks noChangeAspect="1"/>
          </p:cNvPicPr>
          <p:nvPr/>
        </p:nvPicPr>
        <p:blipFill>
          <a:blip r:embed="rId3"/>
          <a:stretch>
            <a:fillRect/>
          </a:stretch>
        </p:blipFill>
        <p:spPr>
          <a:xfrm flipH="1" flipV="1">
            <a:off x="0" y="6492208"/>
            <a:ext cx="12192000" cy="365792"/>
          </a:xfrm>
          <a:prstGeom prst="rect">
            <a:avLst/>
          </a:prstGeom>
        </p:spPr>
      </p:pic>
      <p:sp>
        <p:nvSpPr>
          <p:cNvPr id="12" name="Прямоугольник 11">
            <a:extLst>
              <a:ext uri="{FF2B5EF4-FFF2-40B4-BE49-F238E27FC236}">
                <a16:creationId xmlns:a16="http://schemas.microsoft.com/office/drawing/2014/main" id="{CECE9F20-63DA-4412-B1B2-A4BE24D3915B}"/>
              </a:ext>
            </a:extLst>
          </p:cNvPr>
          <p:cNvSpPr/>
          <p:nvPr/>
        </p:nvSpPr>
        <p:spPr>
          <a:xfrm>
            <a:off x="0" y="659423"/>
            <a:ext cx="12192000" cy="555133"/>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Cyrl-UZ" b="1" dirty="0">
              <a:latin typeface="Cambria" panose="02040503050406030204" pitchFamily="18" charset="0"/>
              <a:ea typeface="Cambria" panose="02040503050406030204" pitchFamily="18" charset="0"/>
            </a:endParaRPr>
          </a:p>
          <a:p>
            <a:pPr algn="ctr"/>
            <a:r>
              <a:rPr lang="uz-Cyrl-UZ" sz="2000" b="1" dirty="0">
                <a:latin typeface="Cambria" panose="02040503050406030204" pitchFamily="18" charset="0"/>
                <a:ea typeface="Cambria" panose="02040503050406030204" pitchFamily="18" charset="0"/>
              </a:rPr>
              <a:t>“Коррупцияга қарши курашиш ва комплаенс назорати “ бўлими</a:t>
            </a:r>
          </a:p>
          <a:p>
            <a:pPr algn="ctr"/>
            <a:endParaRPr lang="ru-RU" dirty="0"/>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2755" y="1"/>
            <a:ext cx="709246" cy="6594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Прямая соединительная линия 46"/>
          <p:cNvCxnSpPr/>
          <p:nvPr/>
        </p:nvCxnSpPr>
        <p:spPr>
          <a:xfrm>
            <a:off x="975080" y="2870042"/>
            <a:ext cx="2715697" cy="0"/>
          </a:xfrm>
          <a:prstGeom prst="line">
            <a:avLst/>
          </a:prstGeom>
          <a:noFill/>
          <a:ln w="38100" cap="flat" cmpd="sng" algn="ctr">
            <a:solidFill>
              <a:schemeClr val="tx2"/>
            </a:solidFill>
            <a:prstDash val="solid"/>
            <a:miter lim="800000"/>
            <a:headEnd type="oval" w="med" len="med"/>
            <a:tailEnd type="none" w="med" len="med"/>
          </a:ln>
          <a:effectLst/>
        </p:spPr>
      </p:cxnSp>
      <p:sp>
        <p:nvSpPr>
          <p:cNvPr id="48" name="Прямоугольник с двумя скругленными соседними углами 47"/>
          <p:cNvSpPr/>
          <p:nvPr/>
        </p:nvSpPr>
        <p:spPr>
          <a:xfrm>
            <a:off x="1156538" y="2327265"/>
            <a:ext cx="2352779" cy="481351"/>
          </a:xfrm>
          <a:prstGeom prst="round2SameRect">
            <a:avLst>
              <a:gd name="adj1" fmla="val 36617"/>
              <a:gd name="adj2" fmla="val 0"/>
            </a:avLst>
          </a:prstGeom>
          <a:solidFill>
            <a:schemeClr val="tx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Прямоугольник с двумя скругленными соседними углами 48"/>
          <p:cNvSpPr/>
          <p:nvPr/>
        </p:nvSpPr>
        <p:spPr>
          <a:xfrm>
            <a:off x="1155325" y="2938519"/>
            <a:ext cx="2352779" cy="2728600"/>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lvl="0" algn="ctr" defTabSz="457200">
              <a:defRPr/>
            </a:pPr>
            <a:r>
              <a:rPr lang="uz-Cyrl-UZ" sz="15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 нафар </a:t>
            </a:r>
            <a:r>
              <a:rPr lang="uz-Cyrl-UZ" sz="1500" dirty="0">
                <a:latin typeface="Cambria" panose="02040503050406030204" pitchFamily="18" charset="0"/>
                <a:ea typeface="Calibri" panose="020F0502020204030204" pitchFamily="34" charset="0"/>
                <a:cs typeface="Times New Roman" panose="02020603050405020304" pitchFamily="18" charset="0"/>
              </a:rPr>
              <a:t>ходим лавозимидан озод этилган (“Бухоро ГЭ” филиали)</a:t>
            </a:r>
            <a:endParaRPr kumimoji="0" lang="ru-RU" sz="15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p:cNvSpPr/>
          <p:nvPr/>
        </p:nvSpPr>
        <p:spPr>
          <a:xfrm>
            <a:off x="74569" y="2072556"/>
            <a:ext cx="871013" cy="871013"/>
          </a:xfrm>
          <a:prstGeom prst="ellipse">
            <a:avLst/>
          </a:prstGeom>
          <a:solidFill>
            <a:schemeClr val="bg1"/>
          </a:solidFill>
          <a:ln w="5715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Овал 51"/>
          <p:cNvSpPr/>
          <p:nvPr/>
        </p:nvSpPr>
        <p:spPr>
          <a:xfrm>
            <a:off x="3581144" y="2789465"/>
            <a:ext cx="172389" cy="172389"/>
          </a:xfrm>
          <a:prstGeom prst="ellipse">
            <a:avLst/>
          </a:prstGeom>
          <a:solidFill>
            <a:schemeClr val="tx2"/>
          </a:solidFill>
          <a:ln w="28575" cap="flat" cmpd="sng" algn="ctr">
            <a:solidFill>
              <a:schemeClr val="tx2"/>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5" name="Прямая соединительная линия 54"/>
          <p:cNvCxnSpPr/>
          <p:nvPr/>
        </p:nvCxnSpPr>
        <p:spPr>
          <a:xfrm>
            <a:off x="5087833" y="2876451"/>
            <a:ext cx="2715697" cy="0"/>
          </a:xfrm>
          <a:prstGeom prst="line">
            <a:avLst/>
          </a:prstGeom>
          <a:noFill/>
          <a:ln w="38100" cap="flat" cmpd="sng" algn="ctr">
            <a:solidFill>
              <a:schemeClr val="accent5"/>
            </a:solidFill>
            <a:prstDash val="solid"/>
            <a:miter lim="800000"/>
            <a:headEnd type="oval" w="med" len="med"/>
            <a:tailEnd type="none" w="med" len="med"/>
          </a:ln>
          <a:effectLst/>
        </p:spPr>
      </p:cxnSp>
      <p:sp>
        <p:nvSpPr>
          <p:cNvPr id="56" name="Прямоугольник с двумя скругленными соседними углами 55"/>
          <p:cNvSpPr/>
          <p:nvPr/>
        </p:nvSpPr>
        <p:spPr>
          <a:xfrm>
            <a:off x="5228360" y="2327265"/>
            <a:ext cx="2352779" cy="490178"/>
          </a:xfrm>
          <a:prstGeom prst="round2SameRect">
            <a:avLst>
              <a:gd name="adj1" fmla="val 36617"/>
              <a:gd name="adj2" fmla="val 0"/>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Прямоугольник с двумя скругленными соседними углами 56"/>
          <p:cNvSpPr/>
          <p:nvPr/>
        </p:nvSpPr>
        <p:spPr>
          <a:xfrm>
            <a:off x="5228359" y="2929775"/>
            <a:ext cx="2352779" cy="2728601"/>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lvl="0" algn="ctr" defTabSz="457200">
              <a:defRPr/>
            </a:pPr>
            <a:r>
              <a:rPr lang="uz-Cyrl-UZ" sz="15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12 нафар </a:t>
            </a:r>
            <a:r>
              <a:rPr lang="uz-Cyrl-UZ" sz="1500" dirty="0">
                <a:latin typeface="Cambria" panose="02040503050406030204" pitchFamily="18" charset="0"/>
                <a:ea typeface="Calibri" panose="020F0502020204030204" pitchFamily="34" charset="0"/>
                <a:cs typeface="Times New Roman" panose="02020603050405020304" pitchFamily="18" charset="0"/>
              </a:rPr>
              <a:t>ходимларга нисбатан “Хайфсан” интизомий жазолари қўлланилган  (“Амиробод КГЭ” филиали - 2 та, “Фарғона ГЭ” филиали - 4 та, “Яккабоғ ГЭ” филиали - 4 та, “Бухоро ГЭ” филиали – 2 та)</a:t>
            </a:r>
            <a:endParaRPr kumimoji="0" lang="ru-RU" sz="15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8" name="Овал 57"/>
          <p:cNvSpPr/>
          <p:nvPr/>
        </p:nvSpPr>
        <p:spPr>
          <a:xfrm>
            <a:off x="3980323" y="2079326"/>
            <a:ext cx="871013" cy="871013"/>
          </a:xfrm>
          <a:prstGeom prst="ellipse">
            <a:avLst/>
          </a:prstGeom>
          <a:solidFill>
            <a:sysClr val="window" lastClr="FFFFFF"/>
          </a:solidFill>
          <a:ln w="57150" cap="flat" cmpd="sng" algn="ctr">
            <a:solidFill>
              <a:schemeClr val="accent5"/>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Овал 58"/>
          <p:cNvSpPr/>
          <p:nvPr/>
        </p:nvSpPr>
        <p:spPr>
          <a:xfrm>
            <a:off x="7727218" y="2782486"/>
            <a:ext cx="172389" cy="172389"/>
          </a:xfrm>
          <a:prstGeom prst="ellipse">
            <a:avLst/>
          </a:prstGeom>
          <a:solidFill>
            <a:schemeClr val="accent5"/>
          </a:solidFill>
          <a:ln w="28575" cap="flat" cmpd="sng" algn="ctr">
            <a:solidFill>
              <a:schemeClr val="accent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2" name="Прямая соединительная линия 61"/>
          <p:cNvCxnSpPr/>
          <p:nvPr/>
        </p:nvCxnSpPr>
        <p:spPr>
          <a:xfrm>
            <a:off x="9073806" y="2850519"/>
            <a:ext cx="2715697" cy="0"/>
          </a:xfrm>
          <a:prstGeom prst="line">
            <a:avLst/>
          </a:prstGeom>
          <a:noFill/>
          <a:ln w="38100" cap="flat" cmpd="sng" algn="ctr">
            <a:solidFill>
              <a:srgbClr val="002060"/>
            </a:solidFill>
            <a:prstDash val="solid"/>
            <a:miter lim="800000"/>
            <a:headEnd type="oval" w="med" len="med"/>
            <a:tailEnd type="none" w="med" len="med"/>
          </a:ln>
          <a:effectLst/>
        </p:spPr>
      </p:cxnSp>
      <p:sp>
        <p:nvSpPr>
          <p:cNvPr id="63" name="Прямоугольник с двумя скругленными соседними углами 62"/>
          <p:cNvSpPr/>
          <p:nvPr/>
        </p:nvSpPr>
        <p:spPr>
          <a:xfrm>
            <a:off x="9260773" y="2326512"/>
            <a:ext cx="2397823" cy="469809"/>
          </a:xfrm>
          <a:prstGeom prst="round2SameRect">
            <a:avLst>
              <a:gd name="adj1" fmla="val 36617"/>
              <a:gd name="adj2" fmla="val 0"/>
            </a:avLst>
          </a:prstGeom>
          <a:solidFill>
            <a:srgbClr val="00206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Прямоугольник с двумя скругленными соседними углами 63"/>
          <p:cNvSpPr/>
          <p:nvPr/>
        </p:nvSpPr>
        <p:spPr>
          <a:xfrm>
            <a:off x="9258107" y="2886200"/>
            <a:ext cx="2397825" cy="2772176"/>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lvl="0" algn="ctr" defTabSz="457200">
              <a:defRPr/>
            </a:pPr>
            <a:r>
              <a:rPr lang="uz-Cyrl-UZ" sz="15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16 нафар </a:t>
            </a:r>
            <a:r>
              <a:rPr lang="uz-Cyrl-UZ" sz="1500" dirty="0">
                <a:latin typeface="Cambria" panose="02040503050406030204" pitchFamily="18" charset="0"/>
                <a:ea typeface="Calibri" panose="020F0502020204030204" pitchFamily="34" charset="0"/>
                <a:cs typeface="Times New Roman" panose="02020603050405020304" pitchFamily="18" charset="0"/>
              </a:rPr>
              <a:t>ходимларга нисбатан  “Жарима” интизомий жазоси қўлланилган (“Фарғона ГЭ” филиали  - 13 та, “Яккабоғ ГЭ” филиали - 3 та, “Устюрт ГЭ” филиали - 1 та)</a:t>
            </a:r>
            <a:endParaRPr kumimoji="0" lang="ru-RU" sz="15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5" name="Овал 64"/>
          <p:cNvSpPr/>
          <p:nvPr/>
        </p:nvSpPr>
        <p:spPr>
          <a:xfrm>
            <a:off x="8095200" y="2159691"/>
            <a:ext cx="871013" cy="871013"/>
          </a:xfrm>
          <a:prstGeom prst="ellipse">
            <a:avLst/>
          </a:prstGeom>
          <a:solidFill>
            <a:sysClr val="window" lastClr="FFFFFF"/>
          </a:solidFill>
          <a:ln w="57150" cap="flat" cmpd="sng" algn="ctr">
            <a:solidFill>
              <a:schemeClr val="accent6"/>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Овал 65"/>
          <p:cNvSpPr/>
          <p:nvPr/>
        </p:nvSpPr>
        <p:spPr>
          <a:xfrm>
            <a:off x="11776703" y="2757386"/>
            <a:ext cx="172389" cy="17238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Прямоугольник 12"/>
          <p:cNvSpPr/>
          <p:nvPr/>
        </p:nvSpPr>
        <p:spPr>
          <a:xfrm>
            <a:off x="0" y="522063"/>
            <a:ext cx="12191999" cy="400110"/>
          </a:xfrm>
          <a:prstGeom prst="rect">
            <a:avLst/>
          </a:prstGeom>
        </p:spPr>
        <p:txBody>
          <a:bodyPr wrap="square">
            <a:spAutoFit/>
          </a:bodyPr>
          <a:lstStyle/>
          <a:p>
            <a:pPr algn="ctr"/>
            <a:r>
              <a:rPr lang="uz-Cyrl-UZ" sz="2000" b="1" dirty="0">
                <a:solidFill>
                  <a:schemeClr val="lt1"/>
                </a:solidFill>
                <a:latin typeface="Cambria" panose="02040503050406030204" pitchFamily="18" charset="0"/>
                <a:ea typeface="Cambria" panose="02040503050406030204" pitchFamily="18" charset="0"/>
              </a:rPr>
              <a:t>Аниқланган қоидабузарликлар ва уларга таъсир чоралари</a:t>
            </a:r>
            <a:endParaRPr lang="ru-RU" sz="2000" b="1" dirty="0">
              <a:solidFill>
                <a:schemeClr val="lt1"/>
              </a:solidFill>
              <a:latin typeface="Cambria" panose="02040503050406030204" pitchFamily="18" charset="0"/>
              <a:ea typeface="Cambria" panose="02040503050406030204" pitchFamily="18" charset="0"/>
            </a:endParaRPr>
          </a:p>
        </p:txBody>
      </p:sp>
      <p:pic>
        <p:nvPicPr>
          <p:cNvPr id="72" name="Рисунок 71"/>
          <p:cNvPicPr>
            <a:picLocks noChangeAspect="1"/>
          </p:cNvPicPr>
          <p:nvPr/>
        </p:nvPicPr>
        <p:blipFill>
          <a:blip r:embed="rId3">
            <a:duotone>
              <a:schemeClr val="accent5">
                <a:shade val="45000"/>
                <a:satMod val="135000"/>
              </a:schemeClr>
              <a:prstClr val="white"/>
            </a:duotone>
          </a:blip>
          <a:stretch>
            <a:fillRect/>
          </a:stretch>
        </p:blipFill>
        <p:spPr>
          <a:xfrm>
            <a:off x="158184" y="2295147"/>
            <a:ext cx="741323" cy="555372"/>
          </a:xfrm>
          <a:prstGeom prst="rect">
            <a:avLst/>
          </a:prstGeom>
        </p:spPr>
      </p:pic>
      <p:pic>
        <p:nvPicPr>
          <p:cNvPr id="73" name="Рисунок 72"/>
          <p:cNvPicPr>
            <a:picLocks noChangeAspect="1"/>
          </p:cNvPicPr>
          <p:nvPr/>
        </p:nvPicPr>
        <p:blipFill>
          <a:blip r:embed="rId4">
            <a:duotone>
              <a:schemeClr val="accent5">
                <a:shade val="45000"/>
                <a:satMod val="135000"/>
              </a:schemeClr>
              <a:prstClr val="white"/>
            </a:duotone>
            <a:lum bright="-40000" contrast="40000"/>
          </a:blip>
          <a:stretch>
            <a:fillRect/>
          </a:stretch>
        </p:blipFill>
        <p:spPr>
          <a:xfrm>
            <a:off x="4027080" y="2301505"/>
            <a:ext cx="777498" cy="520787"/>
          </a:xfrm>
          <a:prstGeom prst="rect">
            <a:avLst/>
          </a:prstGeom>
        </p:spPr>
      </p:pic>
      <p:pic>
        <p:nvPicPr>
          <p:cNvPr id="74" name="Рисунок 73"/>
          <p:cNvPicPr>
            <a:picLocks noChangeAspect="1"/>
          </p:cNvPicPr>
          <p:nvPr/>
        </p:nvPicPr>
        <p:blipFill>
          <a:blip r:embed="rId5">
            <a:duotone>
              <a:prstClr val="black"/>
              <a:schemeClr val="accent6">
                <a:tint val="45000"/>
                <a:satMod val="400000"/>
              </a:schemeClr>
            </a:duotone>
          </a:blip>
          <a:stretch>
            <a:fillRect/>
          </a:stretch>
        </p:blipFill>
        <p:spPr>
          <a:xfrm>
            <a:off x="8228312" y="2301727"/>
            <a:ext cx="597346" cy="558432"/>
          </a:xfrm>
          <a:prstGeom prst="rect">
            <a:avLst/>
          </a:prstGeom>
        </p:spPr>
      </p:pic>
      <p:sp>
        <p:nvSpPr>
          <p:cNvPr id="79" name="Прямоугольник 78"/>
          <p:cNvSpPr/>
          <p:nvPr/>
        </p:nvSpPr>
        <p:spPr>
          <a:xfrm>
            <a:off x="2044234" y="1911972"/>
            <a:ext cx="739416" cy="469809"/>
          </a:xfrm>
          <a:prstGeom prst="rect">
            <a:avLst/>
          </a:prstGeom>
        </p:spPr>
        <p:txBody>
          <a:bodyPr wrap="square">
            <a:spAutoFit/>
          </a:bodyPr>
          <a:lstStyle/>
          <a:p>
            <a:pPr algn="ctr">
              <a:lnSpc>
                <a:spcPct val="107000"/>
              </a:lnSpc>
              <a:spcAft>
                <a:spcPts val="800"/>
              </a:spcAft>
            </a:pPr>
            <a:r>
              <a:rPr lang="en-US" sz="2400" b="1" dirty="0">
                <a:latin typeface="Arial Black" panose="020B0A04020102020204" pitchFamily="34" charset="0"/>
                <a:ea typeface="Calibri" panose="020F0502020204030204" pitchFamily="34" charset="0"/>
                <a:cs typeface="Times New Roman" panose="02020603050405020304" pitchFamily="18" charset="0"/>
              </a:rPr>
              <a:t>01</a:t>
            </a:r>
            <a:endParaRPr lang="uz-Cyrl-UZ" sz="24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80" name="Прямоугольник 79"/>
          <p:cNvSpPr/>
          <p:nvPr/>
        </p:nvSpPr>
        <p:spPr>
          <a:xfrm>
            <a:off x="6048009" y="1876358"/>
            <a:ext cx="739416" cy="469809"/>
          </a:xfrm>
          <a:prstGeom prst="rect">
            <a:avLst/>
          </a:prstGeom>
        </p:spPr>
        <p:txBody>
          <a:bodyPr wrap="square">
            <a:spAutoFit/>
          </a:bodyPr>
          <a:lstStyle/>
          <a:p>
            <a:pPr algn="ctr">
              <a:lnSpc>
                <a:spcPct val="107000"/>
              </a:lnSpc>
              <a:spcAft>
                <a:spcPts val="800"/>
              </a:spcAft>
            </a:pPr>
            <a:r>
              <a:rPr lang="en-US" sz="2400" b="1" dirty="0">
                <a:latin typeface="Arial Black" panose="020B0A04020102020204" pitchFamily="34" charset="0"/>
                <a:ea typeface="Calibri" panose="020F0502020204030204" pitchFamily="34" charset="0"/>
                <a:cs typeface="Times New Roman" panose="02020603050405020304" pitchFamily="18" charset="0"/>
              </a:rPr>
              <a:t>02</a:t>
            </a:r>
            <a:endParaRPr lang="uz-Cyrl-UZ" sz="24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81" name="Прямоугольник 80"/>
          <p:cNvSpPr/>
          <p:nvPr/>
        </p:nvSpPr>
        <p:spPr>
          <a:xfrm>
            <a:off x="10147766" y="1894984"/>
            <a:ext cx="739416" cy="469809"/>
          </a:xfrm>
          <a:prstGeom prst="rect">
            <a:avLst/>
          </a:prstGeom>
        </p:spPr>
        <p:txBody>
          <a:bodyPr wrap="square">
            <a:spAutoFit/>
          </a:bodyPr>
          <a:lstStyle/>
          <a:p>
            <a:pPr algn="ctr">
              <a:lnSpc>
                <a:spcPct val="107000"/>
              </a:lnSpc>
              <a:spcAft>
                <a:spcPts val="800"/>
              </a:spcAft>
            </a:pPr>
            <a:r>
              <a:rPr lang="en-US" sz="2400" b="1" dirty="0">
                <a:latin typeface="Arial Black" panose="020B0A04020102020204" pitchFamily="34" charset="0"/>
                <a:ea typeface="Calibri" panose="020F0502020204030204" pitchFamily="34" charset="0"/>
                <a:cs typeface="Times New Roman" panose="02020603050405020304" pitchFamily="18" charset="0"/>
              </a:rPr>
              <a:t>03</a:t>
            </a:r>
            <a:endParaRPr lang="uz-Cyrl-UZ" sz="24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82" name="Прямоугольник 81"/>
          <p:cNvSpPr/>
          <p:nvPr/>
        </p:nvSpPr>
        <p:spPr>
          <a:xfrm>
            <a:off x="1443781" y="5807475"/>
            <a:ext cx="1828800" cy="133584"/>
          </a:xfrm>
          <a:prstGeom prst="rect">
            <a:avLst/>
          </a:prstGeom>
          <a:solidFill>
            <a:schemeClr val="tx2"/>
          </a:solidFill>
          <a:ln w="12700" cap="flat" cmpd="sng" algn="ctr">
            <a:solidFill>
              <a:schemeClr val="tx2"/>
            </a:solidFill>
            <a:prstDash val="solid"/>
            <a:miter lim="800000"/>
          </a:ln>
          <a:effectLst/>
        </p:spPr>
        <p:txBody>
          <a:bodyPr rtlCol="0" anchor="ctr"/>
          <a:lstStyle/>
          <a:p>
            <a:pPr algn="ctr" defTabSz="457200"/>
            <a:endParaRPr lang="ru-RU" kern="0">
              <a:solidFill>
                <a:prstClr val="white"/>
              </a:solidFill>
              <a:latin typeface="Calibri" panose="020F0502020204030204"/>
            </a:endParaRPr>
          </a:p>
        </p:txBody>
      </p:sp>
      <p:sp>
        <p:nvSpPr>
          <p:cNvPr id="83" name="Прямоугольник 82"/>
          <p:cNvSpPr/>
          <p:nvPr/>
        </p:nvSpPr>
        <p:spPr>
          <a:xfrm>
            <a:off x="5503316" y="5807475"/>
            <a:ext cx="1828800" cy="133584"/>
          </a:xfrm>
          <a:prstGeom prst="rect">
            <a:avLst/>
          </a:prstGeom>
          <a:solidFill>
            <a:schemeClr val="accent5"/>
          </a:solidFill>
          <a:ln w="12700" cap="flat" cmpd="sng" algn="ctr">
            <a:noFill/>
            <a:prstDash val="solid"/>
            <a:miter lim="800000"/>
          </a:ln>
          <a:effectLst/>
        </p:spPr>
        <p:txBody>
          <a:bodyPr rtlCol="0" anchor="ctr"/>
          <a:lstStyle/>
          <a:p>
            <a:pPr algn="ctr" defTabSz="457200"/>
            <a:endParaRPr lang="ru-RU" kern="0">
              <a:solidFill>
                <a:prstClr val="white"/>
              </a:solidFill>
              <a:latin typeface="Calibri" panose="020F0502020204030204"/>
            </a:endParaRPr>
          </a:p>
        </p:txBody>
      </p:sp>
      <p:sp>
        <p:nvSpPr>
          <p:cNvPr id="84" name="Прямоугольник 83"/>
          <p:cNvSpPr/>
          <p:nvPr/>
        </p:nvSpPr>
        <p:spPr>
          <a:xfrm>
            <a:off x="9542619" y="5799685"/>
            <a:ext cx="1828800" cy="133584"/>
          </a:xfrm>
          <a:prstGeom prst="rect">
            <a:avLst/>
          </a:prstGeom>
          <a:solidFill>
            <a:srgbClr val="002060"/>
          </a:solidFill>
          <a:ln w="12700" cap="flat" cmpd="sng" algn="ctr">
            <a:noFill/>
            <a:prstDash val="solid"/>
            <a:miter lim="800000"/>
          </a:ln>
          <a:effectLst/>
        </p:spPr>
        <p:txBody>
          <a:bodyPr rtlCol="0" anchor="ctr"/>
          <a:lstStyle/>
          <a:p>
            <a:pPr algn="ctr" defTabSz="457200"/>
            <a:endParaRPr lang="ru-RU" kern="0">
              <a:solidFill>
                <a:prstClr val="white"/>
              </a:solidFill>
              <a:latin typeface="Calibri" panose="020F0502020204030204"/>
            </a:endParaRPr>
          </a:p>
        </p:txBody>
      </p:sp>
      <p:sp>
        <p:nvSpPr>
          <p:cNvPr id="8" name="TextBox 7">
            <a:extLst>
              <a:ext uri="{FF2B5EF4-FFF2-40B4-BE49-F238E27FC236}">
                <a16:creationId xmlns:a16="http://schemas.microsoft.com/office/drawing/2014/main" id="{8145711F-668E-9469-A020-61D4CE263B7A}"/>
              </a:ext>
            </a:extLst>
          </p:cNvPr>
          <p:cNvSpPr txBox="1"/>
          <p:nvPr/>
        </p:nvSpPr>
        <p:spPr>
          <a:xfrm>
            <a:off x="10327245" y="6513447"/>
            <a:ext cx="1377482" cy="268215"/>
          </a:xfrm>
          <a:prstGeom prst="rect">
            <a:avLst/>
          </a:prstGeom>
          <a:noFill/>
        </p:spPr>
        <p:txBody>
          <a:bodyPr wrap="square">
            <a:spAutoFit/>
          </a:bodyPr>
          <a:lstStyle/>
          <a:p>
            <a:pPr algn="ctr" fontAlgn="ctr"/>
            <a:r>
              <a:rPr lang="ru-RU" sz="1143"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+998 71-231-05-96</a:t>
            </a:r>
          </a:p>
        </p:txBody>
      </p:sp>
      <p:cxnSp>
        <p:nvCxnSpPr>
          <p:cNvPr id="16" name="Прямая соединительная линия 15">
            <a:extLst>
              <a:ext uri="{FF2B5EF4-FFF2-40B4-BE49-F238E27FC236}">
                <a16:creationId xmlns:a16="http://schemas.microsoft.com/office/drawing/2014/main" id="{787A6E41-E237-C33A-7233-5FEB0AD5717D}"/>
              </a:ext>
            </a:extLst>
          </p:cNvPr>
          <p:cNvCxnSpPr/>
          <p:nvPr/>
        </p:nvCxnSpPr>
        <p:spPr>
          <a:xfrm>
            <a:off x="0" y="601123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E4398A8A-F8F8-162D-EEC6-81C47C557511}"/>
              </a:ext>
            </a:extLst>
          </p:cNvPr>
          <p:cNvPicPr>
            <a:picLocks noChangeAspect="1"/>
          </p:cNvPicPr>
          <p:nvPr/>
        </p:nvPicPr>
        <p:blipFill>
          <a:blip r:embed="rId6"/>
          <a:stretch>
            <a:fillRect/>
          </a:stretch>
        </p:blipFill>
        <p:spPr>
          <a:xfrm>
            <a:off x="0" y="0"/>
            <a:ext cx="12192000" cy="365792"/>
          </a:xfrm>
          <a:prstGeom prst="rect">
            <a:avLst/>
          </a:prstGeom>
        </p:spPr>
      </p:pic>
      <p:pic>
        <p:nvPicPr>
          <p:cNvPr id="6" name="Рисунок 5">
            <a:extLst>
              <a:ext uri="{FF2B5EF4-FFF2-40B4-BE49-F238E27FC236}">
                <a16:creationId xmlns:a16="http://schemas.microsoft.com/office/drawing/2014/main" id="{9438E957-C7E4-FFE2-431F-276A0615D81B}"/>
              </a:ext>
            </a:extLst>
          </p:cNvPr>
          <p:cNvPicPr>
            <a:picLocks noChangeAspect="1"/>
          </p:cNvPicPr>
          <p:nvPr/>
        </p:nvPicPr>
        <p:blipFill>
          <a:blip r:embed="rId7"/>
          <a:stretch>
            <a:fillRect/>
          </a:stretch>
        </p:blipFill>
        <p:spPr>
          <a:xfrm>
            <a:off x="0" y="0"/>
            <a:ext cx="800100" cy="703249"/>
          </a:xfrm>
          <a:prstGeom prst="rect">
            <a:avLst/>
          </a:prstGeom>
        </p:spPr>
      </p:pic>
      <p:pic>
        <p:nvPicPr>
          <p:cNvPr id="17" name="Рисунок 16">
            <a:extLst>
              <a:ext uri="{FF2B5EF4-FFF2-40B4-BE49-F238E27FC236}">
                <a16:creationId xmlns:a16="http://schemas.microsoft.com/office/drawing/2014/main" id="{EF604A32-43B1-B7D7-5CF2-248E68127140}"/>
              </a:ext>
            </a:extLst>
          </p:cNvPr>
          <p:cNvPicPr>
            <a:picLocks noChangeAspect="1"/>
          </p:cNvPicPr>
          <p:nvPr/>
        </p:nvPicPr>
        <p:blipFill>
          <a:blip r:embed="rId6"/>
          <a:stretch>
            <a:fillRect/>
          </a:stretch>
        </p:blipFill>
        <p:spPr>
          <a:xfrm flipH="1" flipV="1">
            <a:off x="16452" y="6492207"/>
            <a:ext cx="12192000" cy="365792"/>
          </a:xfrm>
          <a:prstGeom prst="rect">
            <a:avLst/>
          </a:prstGeom>
        </p:spPr>
      </p:pic>
      <p:sp>
        <p:nvSpPr>
          <p:cNvPr id="19" name="TextBox 18">
            <a:extLst>
              <a:ext uri="{FF2B5EF4-FFF2-40B4-BE49-F238E27FC236}">
                <a16:creationId xmlns:a16="http://schemas.microsoft.com/office/drawing/2014/main" id="{F4AEB7D5-D886-9BC1-A221-5380D94B1BAC}"/>
              </a:ext>
            </a:extLst>
          </p:cNvPr>
          <p:cNvSpPr txBox="1"/>
          <p:nvPr/>
        </p:nvSpPr>
        <p:spPr>
          <a:xfrm>
            <a:off x="2358181" y="224235"/>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Прямоугольник 25">
            <a:extLst>
              <a:ext uri="{FF2B5EF4-FFF2-40B4-BE49-F238E27FC236}">
                <a16:creationId xmlns:a16="http://schemas.microsoft.com/office/drawing/2014/main" id="{FB719ACC-EBF2-86BB-7423-DE171D2F1F9C}"/>
              </a:ext>
            </a:extLst>
          </p:cNvPr>
          <p:cNvSpPr/>
          <p:nvPr/>
        </p:nvSpPr>
        <p:spPr>
          <a:xfrm>
            <a:off x="-2" y="703250"/>
            <a:ext cx="12208453" cy="528661"/>
          </a:xfrm>
          <a:prstGeom prst="rect">
            <a:avLst/>
          </a:prstGeom>
          <a:solidFill>
            <a:srgbClr val="1E4CA1"/>
          </a:solidFill>
          <a:ln w="12700" cap="flat" cmpd="sng" algn="ctr">
            <a:noFill/>
            <a:prstDash val="solid"/>
            <a:miter lim="800000"/>
          </a:ln>
          <a:effectLst/>
        </p:spPr>
        <p:txBody>
          <a:bodyPr rtlCol="0" anchor="ctr"/>
          <a:lstStyle/>
          <a:p>
            <a:pPr algn="ctr"/>
            <a:r>
              <a:rPr lang="uz-Cyrl-UZ" sz="2000" b="1" dirty="0">
                <a:solidFill>
                  <a:schemeClr val="lt1"/>
                </a:solidFill>
                <a:latin typeface="Cambria" panose="02040503050406030204" pitchFamily="18" charset="0"/>
                <a:ea typeface="Cambria" panose="02040503050406030204" pitchFamily="18" charset="0"/>
              </a:rPr>
              <a:t>VI. А</a:t>
            </a:r>
            <a:r>
              <a:rPr lang="uz-Cyrl-UZ" sz="2000" b="1" dirty="0">
                <a:latin typeface="Cambria" panose="02040503050406030204" pitchFamily="18" charset="0"/>
                <a:ea typeface="Cambria" panose="02040503050406030204" pitchFamily="18" charset="0"/>
              </a:rPr>
              <a:t> </a:t>
            </a:r>
            <a:r>
              <a:rPr lang="uz-Cyrl-UZ" sz="2000" b="1" dirty="0">
                <a:solidFill>
                  <a:schemeClr val="lt1"/>
                </a:solidFill>
                <a:latin typeface="Cambria" panose="02040503050406030204" pitchFamily="18" charset="0"/>
                <a:ea typeface="Cambria" panose="02040503050406030204" pitchFamily="18" charset="0"/>
              </a:rPr>
              <a:t>ниқланган қоидабузарликлар ва уларга таъсир чоралари </a:t>
            </a:r>
            <a:endParaRPr lang="ru-RU" sz="2000" b="1" dirty="0">
              <a:solidFill>
                <a:schemeClr val="lt1"/>
              </a:solidFill>
              <a:latin typeface="Cambria" panose="02040503050406030204" pitchFamily="18" charset="0"/>
              <a:ea typeface="Cambria" panose="02040503050406030204" pitchFamily="18" charset="0"/>
            </a:endParaRPr>
          </a:p>
        </p:txBody>
      </p:sp>
      <p:pic>
        <p:nvPicPr>
          <p:cNvPr id="2" name="Рисунок 1">
            <a:extLst>
              <a:ext uri="{FF2B5EF4-FFF2-40B4-BE49-F238E27FC236}">
                <a16:creationId xmlns:a16="http://schemas.microsoft.com/office/drawing/2014/main" id="{7A24851F-AF75-3B09-014C-5ABBF25B3B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74087" y="-15491"/>
            <a:ext cx="734365" cy="718739"/>
          </a:xfrm>
          <a:prstGeom prst="rect">
            <a:avLst/>
          </a:prstGeom>
        </p:spPr>
      </p:pic>
      <p:sp>
        <p:nvSpPr>
          <p:cNvPr id="3" name="Прямоугольник 2">
            <a:extLst>
              <a:ext uri="{FF2B5EF4-FFF2-40B4-BE49-F238E27FC236}">
                <a16:creationId xmlns:a16="http://schemas.microsoft.com/office/drawing/2014/main" id="{CDDCE728-90AB-E60E-86B2-87E5CAB4F189}"/>
              </a:ext>
            </a:extLst>
          </p:cNvPr>
          <p:cNvSpPr/>
          <p:nvPr/>
        </p:nvSpPr>
        <p:spPr>
          <a:xfrm>
            <a:off x="21033" y="1217369"/>
            <a:ext cx="12192000" cy="705978"/>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a:defRPr/>
            </a:pPr>
            <a:endPar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endParaRPr>
          </a:p>
          <a:p>
            <a:pPr algn="ctr">
              <a:defRPr/>
            </a:pPr>
            <a:r>
              <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Жамият ва унинг таркибий бўлинмаларида ўтказилган 1 та ўрганишлар ва 11 та хизмат текширувлар натижасида                   </a:t>
            </a:r>
            <a:r>
              <a:rPr lang="uz-Cyrl-UZ" sz="1600" b="1" dirty="0">
                <a:solidFill>
                  <a:srgbClr val="C00000"/>
                </a:solidFill>
                <a:latin typeface="Cambria" panose="02040503050406030204" pitchFamily="18" charset="0"/>
                <a:ea typeface="Calibri" panose="020F0502020204030204" pitchFamily="34" charset="0"/>
                <a:cs typeface="Times New Roman" panose="02020603050405020304" pitchFamily="18" charset="0"/>
              </a:rPr>
              <a:t>29 нафар </a:t>
            </a:r>
            <a:r>
              <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ходимларга интизомий жазога қўлланилган</a:t>
            </a:r>
            <a:endParaRPr lang="ru-RU" sz="1600" b="1" dirty="0">
              <a:solidFill>
                <a:srgbClr val="002060"/>
              </a:solidFill>
            </a:endParaRPr>
          </a:p>
          <a:p>
            <a:pPr lvl="0" algn="ctr" defTabSz="457200">
              <a:defRPr/>
            </a:pPr>
            <a:endParaRPr kumimoji="0" lang="ru-RU" sz="16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1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9319"/>
            <a:ext cx="12192000" cy="45830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000" b="1" dirty="0">
                <a:latin typeface="Cambria" panose="02040503050406030204" pitchFamily="18" charset="0"/>
                <a:ea typeface="Cambria" panose="02040503050406030204" pitchFamily="18" charset="0"/>
              </a:rPr>
              <a:t>VII. Мониторинг ва назорат, таҳлилий маълумотлар ва таклифлар</a:t>
            </a:r>
            <a:endParaRPr lang="ru-RU" sz="2000" dirty="0">
              <a:latin typeface="Cambria" panose="02040503050406030204" pitchFamily="18" charset="0"/>
              <a:ea typeface="Cambria" panose="02040503050406030204" pitchFamily="18" charset="0"/>
            </a:endParaRPr>
          </a:p>
        </p:txBody>
      </p:sp>
      <p:sp>
        <p:nvSpPr>
          <p:cNvPr id="30" name="Прямоугольник 29"/>
          <p:cNvSpPr/>
          <p:nvPr/>
        </p:nvSpPr>
        <p:spPr>
          <a:xfrm>
            <a:off x="-19844" y="1103296"/>
            <a:ext cx="12196523" cy="909625"/>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lvl="0" algn="ctr" defTabSz="457200">
              <a:defRPr/>
            </a:pPr>
            <a:r>
              <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“Ўзбекгеофизика” АЖда коррупцияга қарши тартиб-таомилларга риоя этилишини мониторинг ва назорат қилиш Услубиёти”</a:t>
            </a:r>
            <a:r>
              <a:rPr lang="uz-Cyrl-UZ" sz="1600" b="1" dirty="0">
                <a:solidFill>
                  <a:srgbClr val="002060"/>
                </a:solidFill>
                <a:latin typeface="Cambria" panose="02040503050406030204" pitchFamily="18" charset="0"/>
                <a:ea typeface="Times New Roman" panose="02020603050405020304" pitchFamily="18" charset="0"/>
                <a:cs typeface="Times New Roman" panose="02020603050405020304" pitchFamily="18" charset="0"/>
              </a:rPr>
              <a:t> талаблари асосида </a:t>
            </a:r>
            <a:r>
              <a:rPr lang="uz-Cyrl-UZ" sz="16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8 та </a:t>
            </a:r>
            <a:r>
              <a:rPr lang="uz-Cyrl-UZ" sz="1600" b="1" dirty="0">
                <a:solidFill>
                  <a:srgbClr val="002060"/>
                </a:solidFill>
                <a:latin typeface="Cambria" panose="02040503050406030204" pitchFamily="18" charset="0"/>
                <a:cs typeface="Times New Roman" panose="02020603050405020304" pitchFamily="18" charset="0"/>
              </a:rPr>
              <a:t>мониторинг </a:t>
            </a:r>
            <a:r>
              <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тадбирлари олиб борилиб, натижалари бўйича </a:t>
            </a:r>
            <a:r>
              <a:rPr lang="uz-Cyrl-UZ" sz="1600" b="1" dirty="0">
                <a:solidFill>
                  <a:srgbClr val="C00000"/>
                </a:solidFill>
                <a:latin typeface="Cambria" panose="02040503050406030204" pitchFamily="18" charset="0"/>
                <a:ea typeface="Calibri" panose="020F0502020204030204" pitchFamily="34" charset="0"/>
                <a:cs typeface="Times New Roman" panose="02020603050405020304" pitchFamily="18" charset="0"/>
              </a:rPr>
              <a:t>6 та</a:t>
            </a:r>
            <a:r>
              <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 таҳлилий маълумотлар ва таклифлар раҳбариятга киритилди</a:t>
            </a:r>
            <a:endParaRPr kumimoji="0" lang="ru-RU" sz="16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45" name="Прямоугольник 44"/>
          <p:cNvSpPr/>
          <p:nvPr/>
        </p:nvSpPr>
        <p:spPr>
          <a:xfrm>
            <a:off x="256687" y="2070982"/>
            <a:ext cx="5586269" cy="871854"/>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46" name="Прямоугольник 45"/>
          <p:cNvSpPr/>
          <p:nvPr/>
        </p:nvSpPr>
        <p:spPr>
          <a:xfrm>
            <a:off x="256688" y="2070982"/>
            <a:ext cx="715770" cy="871854"/>
          </a:xfrm>
          <a:prstGeom prst="rect">
            <a:avLst/>
          </a:prstGeom>
          <a:solidFill>
            <a:schemeClr val="accent5">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47" name="Прямоугольник 46"/>
          <p:cNvSpPr/>
          <p:nvPr/>
        </p:nvSpPr>
        <p:spPr>
          <a:xfrm>
            <a:off x="998461" y="2118705"/>
            <a:ext cx="4818492" cy="784830"/>
          </a:xfrm>
          <a:prstGeom prst="rect">
            <a:avLst/>
          </a:prstGeom>
          <a:solidFill>
            <a:schemeClr val="accent3"/>
          </a:solidFill>
        </p:spPr>
        <p:txBody>
          <a:bodyPr wrap="square">
            <a:spAutoFit/>
          </a:bodyPr>
          <a:lstStyle/>
          <a:p>
            <a:pPr algn="just"/>
            <a:r>
              <a:rPr lang="uz-Cyrl-UZ" sz="1500" dirty="0">
                <a:latin typeface="Cambria" panose="02040503050406030204" pitchFamily="18" charset="0"/>
                <a:ea typeface="Cambria" panose="02040503050406030204" pitchFamily="18" charset="0"/>
              </a:rPr>
              <a:t>Жамиятнинг “Ахлоқ” Кодекси ва меҳнат интизоми қоидаларига риоя қилиниши бўйича – </a:t>
            </a:r>
            <a:r>
              <a:rPr lang="uz-Cyrl-UZ" sz="1500" b="1" dirty="0">
                <a:solidFill>
                  <a:srgbClr val="C00000"/>
                </a:solidFill>
                <a:latin typeface="Cambria" panose="02040503050406030204" pitchFamily="18" charset="0"/>
                <a:ea typeface="Cambria" panose="02040503050406030204" pitchFamily="18" charset="0"/>
              </a:rPr>
              <a:t>5 та </a:t>
            </a:r>
            <a:r>
              <a:rPr lang="uz-Cyrl-UZ" sz="1500" dirty="0">
                <a:latin typeface="Cambria" panose="02040503050406030204" pitchFamily="18" charset="0"/>
                <a:ea typeface="Cambria" panose="02040503050406030204" pitchFamily="18" charset="0"/>
              </a:rPr>
              <a:t>мониторинг тадбирлари ўтказилди</a:t>
            </a:r>
          </a:p>
        </p:txBody>
      </p:sp>
      <p:sp>
        <p:nvSpPr>
          <p:cNvPr id="48" name="Прямоугольник 47"/>
          <p:cNvSpPr/>
          <p:nvPr/>
        </p:nvSpPr>
        <p:spPr>
          <a:xfrm>
            <a:off x="6605730" y="2070981"/>
            <a:ext cx="5395770" cy="839429"/>
          </a:xfrm>
          <a:prstGeom prst="rect">
            <a:avLst/>
          </a:prstGeom>
          <a:solidFill>
            <a:schemeClr val="accent6">
              <a:lumMod val="40000"/>
              <a:lumOff val="6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Прямоугольник 48"/>
          <p:cNvSpPr/>
          <p:nvPr/>
        </p:nvSpPr>
        <p:spPr>
          <a:xfrm>
            <a:off x="5889960" y="2069437"/>
            <a:ext cx="766090" cy="848144"/>
          </a:xfrm>
          <a:prstGeom prst="rect">
            <a:avLst/>
          </a:prstGeom>
          <a:solidFill>
            <a:schemeClr val="accent5">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51" name="Прямоугольник 50"/>
          <p:cNvSpPr/>
          <p:nvPr/>
        </p:nvSpPr>
        <p:spPr>
          <a:xfrm>
            <a:off x="230685" y="3070506"/>
            <a:ext cx="5586268" cy="919263"/>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52" name="Прямоугольник 51"/>
          <p:cNvSpPr/>
          <p:nvPr/>
        </p:nvSpPr>
        <p:spPr>
          <a:xfrm>
            <a:off x="256688" y="3070506"/>
            <a:ext cx="715770" cy="905842"/>
          </a:xfrm>
          <a:prstGeom prst="rect">
            <a:avLst/>
          </a:prstGeom>
          <a:solidFill>
            <a:schemeClr val="accent5">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53" name="Прямоугольник 52"/>
          <p:cNvSpPr/>
          <p:nvPr/>
        </p:nvSpPr>
        <p:spPr>
          <a:xfrm>
            <a:off x="989835" y="3147984"/>
            <a:ext cx="4846534" cy="784830"/>
          </a:xfrm>
          <a:prstGeom prst="rect">
            <a:avLst/>
          </a:prstGeom>
          <a:solidFill>
            <a:schemeClr val="accent2"/>
          </a:solidFill>
        </p:spPr>
        <p:txBody>
          <a:bodyPr wrap="square">
            <a:spAutoFit/>
          </a:bodyPr>
          <a:lstStyle/>
          <a:p>
            <a:pPr algn="just"/>
            <a:r>
              <a:rPr lang="uz-Cyrl-UZ" sz="1500" dirty="0">
                <a:latin typeface="Cambria" panose="02040503050406030204" pitchFamily="18" charset="0"/>
                <a:ea typeface="Cambria" panose="02040503050406030204" pitchFamily="18" charset="0"/>
              </a:rPr>
              <a:t>Жамият ходимлари томонидан манфаатлар тўқнашуви ҳолатларини ошкор қилиниши бўйича - </a:t>
            </a:r>
            <a:r>
              <a:rPr lang="uz-Cyrl-UZ" sz="1500" b="1" dirty="0">
                <a:solidFill>
                  <a:srgbClr val="C00000"/>
                </a:solidFill>
                <a:latin typeface="Cambria" panose="02040503050406030204" pitchFamily="18" charset="0"/>
                <a:ea typeface="Cambria" panose="02040503050406030204" pitchFamily="18" charset="0"/>
              </a:rPr>
              <a:t>1 та </a:t>
            </a:r>
            <a:r>
              <a:rPr lang="uz-Cyrl-UZ" sz="1500" dirty="0">
                <a:latin typeface="Cambria" panose="02040503050406030204" pitchFamily="18" charset="0"/>
                <a:ea typeface="Cambria" panose="02040503050406030204" pitchFamily="18" charset="0"/>
              </a:rPr>
              <a:t>мониторинг тадбирлари ўтказилди</a:t>
            </a:r>
            <a:endParaRPr lang="uz-Cyrl-UZ" sz="1500" dirty="0">
              <a:solidFill>
                <a:srgbClr val="C00000"/>
              </a:solidFill>
              <a:latin typeface="Cambria" panose="02040503050406030204" pitchFamily="18" charset="0"/>
              <a:ea typeface="Cambria" panose="02040503050406030204" pitchFamily="18" charset="0"/>
            </a:endParaRPr>
          </a:p>
        </p:txBody>
      </p:sp>
      <p:sp>
        <p:nvSpPr>
          <p:cNvPr id="54" name="Прямоугольник 53"/>
          <p:cNvSpPr/>
          <p:nvPr/>
        </p:nvSpPr>
        <p:spPr>
          <a:xfrm>
            <a:off x="6232004" y="3051672"/>
            <a:ext cx="5769496" cy="921366"/>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Прямоугольник 54"/>
          <p:cNvSpPr/>
          <p:nvPr/>
        </p:nvSpPr>
        <p:spPr>
          <a:xfrm>
            <a:off x="5913167" y="3070612"/>
            <a:ext cx="715770" cy="928872"/>
          </a:xfrm>
          <a:prstGeom prst="rect">
            <a:avLst/>
          </a:prstGeom>
          <a:solidFill>
            <a:schemeClr val="accent5">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56" name="Прямоугольник 55"/>
          <p:cNvSpPr/>
          <p:nvPr/>
        </p:nvSpPr>
        <p:spPr>
          <a:xfrm>
            <a:off x="6656051" y="3024055"/>
            <a:ext cx="5395770" cy="1015663"/>
          </a:xfrm>
          <a:prstGeom prst="rect">
            <a:avLst/>
          </a:prstGeom>
          <a:solidFill>
            <a:srgbClr val="BBCDE4"/>
          </a:solidFill>
        </p:spPr>
        <p:txBody>
          <a:bodyPr wrap="square">
            <a:spAutoFit/>
          </a:bodyPr>
          <a:lstStyle/>
          <a:p>
            <a:pPr algn="just"/>
            <a:r>
              <a:rPr lang="uz-Cyrl-UZ" sz="1500" dirty="0">
                <a:latin typeface="Cambria" panose="02040503050406030204" pitchFamily="18" charset="0"/>
                <a:ea typeface="Cambria" panose="02040503050406030204" pitchFamily="18" charset="0"/>
              </a:rPr>
              <a:t>Меҳнат интизомини назорат қилишда коррупциявий омилларни бартараф этиш бўйича дала партияларида </a:t>
            </a:r>
            <a:r>
              <a:rPr lang="uz-Cyrl-UZ" sz="1500" b="1" dirty="0">
                <a:solidFill>
                  <a:srgbClr val="FF0000"/>
                </a:solidFill>
                <a:latin typeface="Cambria" panose="02040503050406030204" pitchFamily="18" charset="0"/>
                <a:ea typeface="Cambria" panose="02040503050406030204" pitchFamily="18" charset="0"/>
              </a:rPr>
              <a:t>“HRpulse.uz” </a:t>
            </a:r>
            <a:r>
              <a:rPr lang="uz-Cyrl-UZ" sz="1500" dirty="0">
                <a:latin typeface="Cambria" panose="02040503050406030204" pitchFamily="18" charset="0"/>
                <a:ea typeface="Cambria" panose="02040503050406030204" pitchFamily="18" charset="0"/>
              </a:rPr>
              <a:t>дастурий таъминоти ишга туширилиб, ушбу жараённи рақамлаштирилди</a:t>
            </a:r>
            <a:endParaRPr lang="ru-RU" sz="1500" dirty="0">
              <a:latin typeface="Cambria" panose="02040503050406030204" pitchFamily="18" charset="0"/>
              <a:ea typeface="Cambria" panose="02040503050406030204" pitchFamily="18" charset="0"/>
            </a:endParaRPr>
          </a:p>
        </p:txBody>
      </p:sp>
      <p:sp>
        <p:nvSpPr>
          <p:cNvPr id="57" name="Прямоугольник 56"/>
          <p:cNvSpPr/>
          <p:nvPr/>
        </p:nvSpPr>
        <p:spPr>
          <a:xfrm>
            <a:off x="256688" y="4071696"/>
            <a:ext cx="5586268" cy="911033"/>
          </a:xfrm>
          <a:prstGeom prst="rect">
            <a:avLst/>
          </a:prstGeom>
          <a:solidFill>
            <a:schemeClr val="accent1"/>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8" name="Прямоугольник 57"/>
          <p:cNvSpPr/>
          <p:nvPr/>
        </p:nvSpPr>
        <p:spPr>
          <a:xfrm>
            <a:off x="256688" y="4071697"/>
            <a:ext cx="715770" cy="911032"/>
          </a:xfrm>
          <a:prstGeom prst="rect">
            <a:avLst/>
          </a:prstGeom>
          <a:solidFill>
            <a:schemeClr val="accent5">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59" name="Прямоугольник 58"/>
          <p:cNvSpPr/>
          <p:nvPr/>
        </p:nvSpPr>
        <p:spPr>
          <a:xfrm>
            <a:off x="1007496" y="4150098"/>
            <a:ext cx="4809457" cy="784830"/>
          </a:xfrm>
          <a:prstGeom prst="rect">
            <a:avLst/>
          </a:prstGeom>
        </p:spPr>
        <p:txBody>
          <a:bodyPr wrap="square">
            <a:spAutoFit/>
          </a:bodyPr>
          <a:lstStyle/>
          <a:p>
            <a:pPr algn="just"/>
            <a:r>
              <a:rPr lang="uz-Cyrl-UZ" sz="1500" dirty="0">
                <a:latin typeface="Cambria" panose="02040503050406030204" pitchFamily="18" charset="0"/>
                <a:ea typeface="Cambria" panose="02040503050406030204" pitchFamily="18" charset="0"/>
              </a:rPr>
              <a:t>Асосий воситалар бўйича давлат харидининг амалга оширилишини бўйича – </a:t>
            </a:r>
            <a:r>
              <a:rPr lang="uz-Cyrl-UZ" sz="1500" b="1" dirty="0">
                <a:solidFill>
                  <a:srgbClr val="C00000"/>
                </a:solidFill>
                <a:latin typeface="Cambria" panose="02040503050406030204" pitchFamily="18" charset="0"/>
                <a:ea typeface="Cambria" panose="02040503050406030204" pitchFamily="18" charset="0"/>
              </a:rPr>
              <a:t>2 та</a:t>
            </a:r>
            <a:r>
              <a:rPr lang="uz-Cyrl-UZ" sz="1500" dirty="0">
                <a:solidFill>
                  <a:srgbClr val="C00000"/>
                </a:solidFill>
                <a:latin typeface="Cambria" panose="02040503050406030204" pitchFamily="18" charset="0"/>
                <a:ea typeface="Cambria" panose="02040503050406030204" pitchFamily="18" charset="0"/>
              </a:rPr>
              <a:t> </a:t>
            </a:r>
            <a:r>
              <a:rPr lang="uz-Cyrl-UZ" sz="1500" dirty="0">
                <a:latin typeface="Cambria" panose="02040503050406030204" pitchFamily="18" charset="0"/>
                <a:ea typeface="Cambria" panose="02040503050406030204" pitchFamily="18" charset="0"/>
              </a:rPr>
              <a:t>мониторинг тадбирлари ўтказилди</a:t>
            </a:r>
            <a:endParaRPr lang="uz-Cyrl-UZ" sz="1500" dirty="0">
              <a:solidFill>
                <a:srgbClr val="C00000"/>
              </a:solidFill>
              <a:latin typeface="Cambria" panose="02040503050406030204" pitchFamily="18" charset="0"/>
              <a:ea typeface="Cambria" panose="02040503050406030204" pitchFamily="18" charset="0"/>
            </a:endParaRPr>
          </a:p>
        </p:txBody>
      </p:sp>
      <p:sp>
        <p:nvSpPr>
          <p:cNvPr id="60" name="Прямоугольник 59"/>
          <p:cNvSpPr/>
          <p:nvPr/>
        </p:nvSpPr>
        <p:spPr>
          <a:xfrm>
            <a:off x="-19843" y="5143968"/>
            <a:ext cx="12211844" cy="1188434"/>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Прямоугольник 61"/>
          <p:cNvSpPr/>
          <p:nvPr/>
        </p:nvSpPr>
        <p:spPr>
          <a:xfrm>
            <a:off x="322895" y="5269744"/>
            <a:ext cx="11867503" cy="1077218"/>
          </a:xfrm>
          <a:prstGeom prst="rect">
            <a:avLst/>
          </a:prstGeom>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rPr>
              <a:t>Барча амалга оширилаётган тадбирлар ҳамда Жамиятнинг “Коррупцияга қарши курашиш Сиёсати”, “Одоб-ахлоқ” қоидаларининг коррупцияга оид қисмининг бузилганлиги ҳамда аниқланган манфаатлар тўқнашуви ҳолатлари бартараф этиш юзасидан Жамият Бошқарув раисига доимий равишда </a:t>
            </a:r>
          </a:p>
          <a:p>
            <a:pPr algn="ctr"/>
            <a:r>
              <a:rPr lang="uz-Cyrl-UZ" sz="1600" b="1" dirty="0">
                <a:solidFill>
                  <a:srgbClr val="002060"/>
                </a:solidFill>
                <a:latin typeface="Cambria" panose="02040503050406030204" pitchFamily="18" charset="0"/>
                <a:ea typeface="Cambria" panose="02040503050406030204" pitchFamily="18" charset="0"/>
              </a:rPr>
              <a:t>маълумотлар киритиб борилмоқда</a:t>
            </a:r>
            <a:endParaRPr lang="ru-RU" sz="1600" b="1" dirty="0">
              <a:solidFill>
                <a:srgbClr val="002060"/>
              </a:solidFill>
              <a:latin typeface="Cambria" panose="02040503050406030204" pitchFamily="18" charset="0"/>
              <a:ea typeface="Cambria" panose="02040503050406030204" pitchFamily="18" charset="0"/>
            </a:endParaRPr>
          </a:p>
        </p:txBody>
      </p:sp>
      <p:sp>
        <p:nvSpPr>
          <p:cNvPr id="63" name="Прямоугольник 62"/>
          <p:cNvSpPr/>
          <p:nvPr/>
        </p:nvSpPr>
        <p:spPr>
          <a:xfrm>
            <a:off x="6216684" y="4056770"/>
            <a:ext cx="5784816" cy="935213"/>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4" name="Прямоугольник 63"/>
          <p:cNvSpPr/>
          <p:nvPr/>
        </p:nvSpPr>
        <p:spPr>
          <a:xfrm>
            <a:off x="5928588" y="4056771"/>
            <a:ext cx="715770" cy="951528"/>
          </a:xfrm>
          <a:prstGeom prst="rect">
            <a:avLst/>
          </a:prstGeom>
          <a:solidFill>
            <a:schemeClr val="accent5">
              <a:lumMod val="7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457200"/>
            <a:endParaRPr lang="ru-RU" sz="1799" kern="0">
              <a:solidFill>
                <a:prstClr val="white"/>
              </a:solidFill>
              <a:latin typeface="Calibri" panose="020F0502020204030204"/>
            </a:endParaRPr>
          </a:p>
        </p:txBody>
      </p:sp>
      <p:sp>
        <p:nvSpPr>
          <p:cNvPr id="71" name="Прямоугольник 70"/>
          <p:cNvSpPr/>
          <p:nvPr/>
        </p:nvSpPr>
        <p:spPr>
          <a:xfrm>
            <a:off x="6656050" y="2121719"/>
            <a:ext cx="5395770" cy="784830"/>
          </a:xfrm>
          <a:prstGeom prst="rect">
            <a:avLst/>
          </a:prstGeom>
        </p:spPr>
        <p:txBody>
          <a:bodyPr wrap="square">
            <a:spAutoFit/>
          </a:bodyPr>
          <a:lstStyle/>
          <a:p>
            <a:pPr algn="just"/>
            <a:r>
              <a:rPr lang="uz-Cyrl-UZ" sz="1500" dirty="0">
                <a:latin typeface="Cambria" panose="02040503050406030204" pitchFamily="18" charset="0"/>
                <a:ea typeface="Cambria" panose="02040503050406030204" pitchFamily="18" charset="0"/>
              </a:rPr>
              <a:t>Давлат харидлари, ЁММ сарфи, кадрларни ёллаш ҳамда   меҳнат интизомини кучайтириш бўйича </a:t>
            </a:r>
            <a:r>
              <a:rPr lang="uz-Cyrl-UZ" sz="1500" b="1" dirty="0">
                <a:solidFill>
                  <a:srgbClr val="C00000"/>
                </a:solidFill>
                <a:latin typeface="Cambria" panose="02040503050406030204" pitchFamily="18" charset="0"/>
                <a:ea typeface="Cambria" panose="02040503050406030204" pitchFamily="18" charset="0"/>
              </a:rPr>
              <a:t>3 та </a:t>
            </a:r>
            <a:r>
              <a:rPr lang="uz-Cyrl-UZ" sz="1500" dirty="0">
                <a:latin typeface="Cambria" panose="02040503050406030204" pitchFamily="18" charset="0"/>
                <a:ea typeface="Cambria" panose="02040503050406030204" pitchFamily="18" charset="0"/>
              </a:rPr>
              <a:t>таҳлилий маълумотлар ва </a:t>
            </a:r>
            <a:r>
              <a:rPr lang="uz-Cyrl-UZ" sz="1500" b="1" dirty="0">
                <a:solidFill>
                  <a:srgbClr val="C00000"/>
                </a:solidFill>
                <a:latin typeface="Cambria" panose="02040503050406030204" pitchFamily="18" charset="0"/>
                <a:ea typeface="Cambria" panose="02040503050406030204" pitchFamily="18" charset="0"/>
              </a:rPr>
              <a:t>3 та </a:t>
            </a:r>
            <a:r>
              <a:rPr lang="uz-Cyrl-UZ" sz="1500" dirty="0">
                <a:latin typeface="Cambria" panose="02040503050406030204" pitchFamily="18" charset="0"/>
                <a:ea typeface="Cambria" panose="02040503050406030204" pitchFamily="18" charset="0"/>
              </a:rPr>
              <a:t>таклифлар киритилди</a:t>
            </a:r>
            <a:endParaRPr lang="ru-RU" sz="1500" dirty="0">
              <a:solidFill>
                <a:srgbClr val="2F5597"/>
              </a:solidFill>
              <a:latin typeface="Cambria" panose="02040503050406030204" pitchFamily="18" charset="0"/>
              <a:ea typeface="Cambria" panose="02040503050406030204" pitchFamily="18" charset="0"/>
            </a:endParaRPr>
          </a:p>
        </p:txBody>
      </p:sp>
      <p:pic>
        <p:nvPicPr>
          <p:cNvPr id="75" name="Рисунок 74"/>
          <p:cNvPicPr>
            <a:picLocks noChangeAspect="1"/>
          </p:cNvPicPr>
          <p:nvPr/>
        </p:nvPicPr>
        <p:blipFill rotWithShape="1">
          <a:blip r:embed="rId3">
            <a:biLevel thresh="50000"/>
          </a:blip>
          <a:srcRect t="30640"/>
          <a:stretch/>
        </p:blipFill>
        <p:spPr>
          <a:xfrm rot="16200000">
            <a:off x="309177" y="2227158"/>
            <a:ext cx="593205" cy="448179"/>
          </a:xfrm>
          <a:prstGeom prst="rect">
            <a:avLst/>
          </a:prstGeom>
        </p:spPr>
      </p:pic>
      <p:pic>
        <p:nvPicPr>
          <p:cNvPr id="76" name="Рисунок 75"/>
          <p:cNvPicPr>
            <a:picLocks noChangeAspect="1"/>
          </p:cNvPicPr>
          <p:nvPr/>
        </p:nvPicPr>
        <p:blipFill>
          <a:blip r:embed="rId4">
            <a:biLevel thresh="50000"/>
          </a:blip>
          <a:stretch>
            <a:fillRect/>
          </a:stretch>
        </p:blipFill>
        <p:spPr>
          <a:xfrm>
            <a:off x="326978" y="3278169"/>
            <a:ext cx="584145" cy="391275"/>
          </a:xfrm>
          <a:prstGeom prst="rect">
            <a:avLst/>
          </a:prstGeom>
        </p:spPr>
      </p:pic>
      <p:pic>
        <p:nvPicPr>
          <p:cNvPr id="78" name="Рисунок 77"/>
          <p:cNvPicPr>
            <a:picLocks noChangeAspect="1"/>
          </p:cNvPicPr>
          <p:nvPr/>
        </p:nvPicPr>
        <p:blipFill>
          <a:blip r:embed="rId5">
            <a:biLevel thresh="50000"/>
          </a:blip>
          <a:stretch>
            <a:fillRect/>
          </a:stretch>
        </p:blipFill>
        <p:spPr>
          <a:xfrm>
            <a:off x="323511" y="4162206"/>
            <a:ext cx="564005" cy="531330"/>
          </a:xfrm>
          <a:prstGeom prst="rect">
            <a:avLst/>
          </a:prstGeom>
        </p:spPr>
      </p:pic>
      <p:pic>
        <p:nvPicPr>
          <p:cNvPr id="88" name="Рисунок 87"/>
          <p:cNvPicPr>
            <a:picLocks noChangeAspect="1"/>
          </p:cNvPicPr>
          <p:nvPr/>
        </p:nvPicPr>
        <p:blipFill>
          <a:blip r:embed="rId6">
            <a:biLevel thresh="50000"/>
          </a:blip>
          <a:stretch>
            <a:fillRect/>
          </a:stretch>
        </p:blipFill>
        <p:spPr>
          <a:xfrm>
            <a:off x="5948267" y="3030612"/>
            <a:ext cx="616760" cy="708164"/>
          </a:xfrm>
          <a:prstGeom prst="rect">
            <a:avLst/>
          </a:prstGeom>
        </p:spPr>
      </p:pic>
      <p:pic>
        <p:nvPicPr>
          <p:cNvPr id="89" name="Рисунок 88"/>
          <p:cNvPicPr>
            <a:picLocks noChangeAspect="1"/>
          </p:cNvPicPr>
          <p:nvPr/>
        </p:nvPicPr>
        <p:blipFill>
          <a:blip r:embed="rId7">
            <a:biLevel thresh="50000"/>
          </a:blip>
          <a:stretch>
            <a:fillRect/>
          </a:stretch>
        </p:blipFill>
        <p:spPr>
          <a:xfrm>
            <a:off x="5889960" y="2266942"/>
            <a:ext cx="616760" cy="452855"/>
          </a:xfrm>
          <a:prstGeom prst="rect">
            <a:avLst/>
          </a:prstGeom>
        </p:spPr>
      </p:pic>
      <p:pic>
        <p:nvPicPr>
          <p:cNvPr id="91" name="Рисунок 90"/>
          <p:cNvPicPr>
            <a:picLocks noChangeAspect="1"/>
          </p:cNvPicPr>
          <p:nvPr/>
        </p:nvPicPr>
        <p:blipFill>
          <a:blip r:embed="rId8">
            <a:biLevel thresh="50000"/>
          </a:blip>
          <a:stretch>
            <a:fillRect/>
          </a:stretch>
        </p:blipFill>
        <p:spPr>
          <a:xfrm>
            <a:off x="5967215" y="4199435"/>
            <a:ext cx="638515" cy="539042"/>
          </a:xfrm>
          <a:prstGeom prst="rect">
            <a:avLst/>
          </a:prstGeom>
        </p:spPr>
      </p:pic>
      <p:cxnSp>
        <p:nvCxnSpPr>
          <p:cNvPr id="80" name="Прямая соединительная линия 79">
            <a:extLst>
              <a:ext uri="{FF2B5EF4-FFF2-40B4-BE49-F238E27FC236}">
                <a16:creationId xmlns:a16="http://schemas.microsoft.com/office/drawing/2014/main" id="{A9E66E94-DF52-A08B-C2CF-962E8A13741D}"/>
              </a:ext>
            </a:extLst>
          </p:cNvPr>
          <p:cNvCxnSpPr>
            <a:cxnSpLocks/>
          </p:cNvCxnSpPr>
          <p:nvPr/>
        </p:nvCxnSpPr>
        <p:spPr>
          <a:xfrm>
            <a:off x="137136" y="6353324"/>
            <a:ext cx="12071316"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C48634FE-B039-3B13-FB9D-A711C0199D5E}"/>
              </a:ext>
            </a:extLst>
          </p:cNvPr>
          <p:cNvPicPr>
            <a:picLocks noChangeAspect="1"/>
          </p:cNvPicPr>
          <p:nvPr/>
        </p:nvPicPr>
        <p:blipFill>
          <a:blip r:embed="rId9"/>
          <a:stretch>
            <a:fillRect/>
          </a:stretch>
        </p:blipFill>
        <p:spPr>
          <a:xfrm>
            <a:off x="0" y="0"/>
            <a:ext cx="12192000" cy="365792"/>
          </a:xfrm>
          <a:prstGeom prst="rect">
            <a:avLst/>
          </a:prstGeom>
        </p:spPr>
      </p:pic>
      <p:pic>
        <p:nvPicPr>
          <p:cNvPr id="5" name="Рисунок 4">
            <a:extLst>
              <a:ext uri="{FF2B5EF4-FFF2-40B4-BE49-F238E27FC236}">
                <a16:creationId xmlns:a16="http://schemas.microsoft.com/office/drawing/2014/main" id="{6BD2BDEA-A764-FF9F-352E-D422135B61F9}"/>
              </a:ext>
            </a:extLst>
          </p:cNvPr>
          <p:cNvPicPr>
            <a:picLocks noChangeAspect="1"/>
          </p:cNvPicPr>
          <p:nvPr/>
        </p:nvPicPr>
        <p:blipFill>
          <a:blip r:embed="rId10"/>
          <a:stretch>
            <a:fillRect/>
          </a:stretch>
        </p:blipFill>
        <p:spPr>
          <a:xfrm>
            <a:off x="0" y="1"/>
            <a:ext cx="887516" cy="621812"/>
          </a:xfrm>
          <a:prstGeom prst="rect">
            <a:avLst/>
          </a:prstGeom>
        </p:spPr>
      </p:pic>
      <p:pic>
        <p:nvPicPr>
          <p:cNvPr id="9" name="Рисунок 8">
            <a:extLst>
              <a:ext uri="{FF2B5EF4-FFF2-40B4-BE49-F238E27FC236}">
                <a16:creationId xmlns:a16="http://schemas.microsoft.com/office/drawing/2014/main" id="{7A37556D-830C-25EE-4D70-AB3BEBE7DD12}"/>
              </a:ext>
            </a:extLst>
          </p:cNvPr>
          <p:cNvPicPr>
            <a:picLocks noChangeAspect="1"/>
          </p:cNvPicPr>
          <p:nvPr/>
        </p:nvPicPr>
        <p:blipFill>
          <a:blip r:embed="rId9"/>
          <a:stretch>
            <a:fillRect/>
          </a:stretch>
        </p:blipFill>
        <p:spPr>
          <a:xfrm flipH="1" flipV="1">
            <a:off x="16452" y="6492207"/>
            <a:ext cx="12192000" cy="365792"/>
          </a:xfrm>
          <a:prstGeom prst="rect">
            <a:avLst/>
          </a:prstGeom>
        </p:spPr>
      </p:pic>
      <p:sp>
        <p:nvSpPr>
          <p:cNvPr id="10" name="TextBox 9">
            <a:extLst>
              <a:ext uri="{FF2B5EF4-FFF2-40B4-BE49-F238E27FC236}">
                <a16:creationId xmlns:a16="http://schemas.microsoft.com/office/drawing/2014/main" id="{1E17D2C5-EBF5-8E6F-81CE-640DA7619A27}"/>
              </a:ext>
            </a:extLst>
          </p:cNvPr>
          <p:cNvSpPr txBox="1"/>
          <p:nvPr/>
        </p:nvSpPr>
        <p:spPr>
          <a:xfrm>
            <a:off x="2242817" y="195614"/>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491CFC4-8DEA-99F4-45EE-FAA128A9489A}"/>
              </a:ext>
            </a:extLst>
          </p:cNvPr>
          <p:cNvSpPr txBox="1"/>
          <p:nvPr/>
        </p:nvSpPr>
        <p:spPr>
          <a:xfrm>
            <a:off x="6625043" y="3989769"/>
            <a:ext cx="5426777" cy="1015663"/>
          </a:xfrm>
          <a:prstGeom prst="rect">
            <a:avLst/>
          </a:prstGeom>
          <a:solidFill>
            <a:schemeClr val="accent2">
              <a:lumMod val="40000"/>
              <a:lumOff val="60000"/>
            </a:schemeClr>
          </a:solidFill>
        </p:spPr>
        <p:txBody>
          <a:bodyPr wrap="square">
            <a:spAutoFit/>
          </a:bodyPr>
          <a:lstStyle/>
          <a:p>
            <a:pPr algn="just"/>
            <a:r>
              <a:rPr lang="uz-Cyrl-UZ" sz="1500" kern="0" dirty="0">
                <a:effectLst/>
                <a:latin typeface="Cambria" panose="02040503050406030204" pitchFamily="18" charset="0"/>
                <a:ea typeface="Cambria" panose="02040503050406030204" pitchFamily="18" charset="0"/>
                <a:cs typeface="Times New Roman" panose="02020603050405020304" pitchFamily="18" charset="0"/>
              </a:rPr>
              <a:t>Автотранспорт воситаларини эксплуатация жараёнида</a:t>
            </a:r>
            <a:r>
              <a:rPr lang="uz-Latn-UZ" sz="1500" kern="0" dirty="0">
                <a:effectLst/>
                <a:latin typeface="Cambria" panose="02040503050406030204" pitchFamily="18" charset="0"/>
                <a:ea typeface="Cambria" panose="02040503050406030204" pitchFamily="18" charset="0"/>
                <a:cs typeface="Times New Roman" panose="02020603050405020304" pitchFamily="18" charset="0"/>
              </a:rPr>
              <a:t> </a:t>
            </a:r>
            <a:r>
              <a:rPr lang="uz-Cyrl-UZ" sz="1500" kern="0" dirty="0">
                <a:effectLst/>
                <a:latin typeface="Cambria" panose="02040503050406030204" pitchFamily="18" charset="0"/>
                <a:ea typeface="Cambria" panose="02040503050406030204" pitchFamily="18" charset="0"/>
                <a:cs typeface="Times New Roman" panose="02020603050405020304" pitchFamily="18" charset="0"/>
              </a:rPr>
              <a:t>коррупциявий омилларни бартараф этиш бўйича, янги </a:t>
            </a:r>
            <a:r>
              <a:rPr lang="uz-Cyrl-UZ" sz="15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uz-Latn-UZ" sz="15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UzGPS</a:t>
            </a:r>
            <a:r>
              <a:rPr lang="uz-Cyrl-UZ" sz="15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uz-Cyrl-UZ" sz="1500" kern="0" dirty="0">
                <a:effectLst/>
                <a:latin typeface="Cambria" panose="02040503050406030204" pitchFamily="18" charset="0"/>
                <a:ea typeface="Cambria" panose="02040503050406030204" pitchFamily="18" charset="0"/>
                <a:cs typeface="Times New Roman" panose="02020603050405020304" pitchFamily="18" charset="0"/>
              </a:rPr>
              <a:t>дастурий таъминоти ишга </a:t>
            </a:r>
            <a:r>
              <a:rPr lang="uz-Cyrl-UZ" sz="1500" kern="0" dirty="0">
                <a:latin typeface="Cambria" panose="02040503050406030204" pitchFamily="18" charset="0"/>
                <a:ea typeface="Cambria" panose="02040503050406030204" pitchFamily="18" charset="0"/>
                <a:cs typeface="Times New Roman" panose="02020603050405020304" pitchFamily="18" charset="0"/>
              </a:rPr>
              <a:t>туширилиб, </a:t>
            </a:r>
            <a:r>
              <a:rPr lang="uz-Cyrl-UZ" sz="1500" kern="0" dirty="0">
                <a:effectLst/>
                <a:latin typeface="Cambria" panose="02040503050406030204" pitchFamily="18" charset="0"/>
                <a:ea typeface="Cambria" panose="02040503050406030204" pitchFamily="18" charset="0"/>
                <a:cs typeface="Times New Roman" panose="02020603050405020304" pitchFamily="18" charset="0"/>
              </a:rPr>
              <a:t>ушбу йўналиш рақамлаштирилди</a:t>
            </a:r>
            <a:endParaRPr lang="ru-RU" sz="1500" dirty="0">
              <a:latin typeface="Cambria" panose="02040503050406030204" pitchFamily="18" charset="0"/>
              <a:ea typeface="Cambria" panose="02040503050406030204" pitchFamily="18" charset="0"/>
            </a:endParaRPr>
          </a:p>
        </p:txBody>
      </p:sp>
      <p:cxnSp>
        <p:nvCxnSpPr>
          <p:cNvPr id="13" name="Прямая соединительная линия 12">
            <a:extLst>
              <a:ext uri="{FF2B5EF4-FFF2-40B4-BE49-F238E27FC236}">
                <a16:creationId xmlns:a16="http://schemas.microsoft.com/office/drawing/2014/main" id="{EEE0097E-2C70-0B0A-895B-C498991A37BD}"/>
              </a:ext>
            </a:extLst>
          </p:cNvPr>
          <p:cNvCxnSpPr>
            <a:cxnSpLocks/>
          </p:cNvCxnSpPr>
          <p:nvPr/>
        </p:nvCxnSpPr>
        <p:spPr>
          <a:xfrm>
            <a:off x="0" y="1943311"/>
            <a:ext cx="121965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7CBE5877-F010-D367-DA6F-A7EDB0A5DBB4}"/>
              </a:ext>
            </a:extLst>
          </p:cNvPr>
          <p:cNvCxnSpPr>
            <a:cxnSpLocks/>
          </p:cNvCxnSpPr>
          <p:nvPr/>
        </p:nvCxnSpPr>
        <p:spPr>
          <a:xfrm>
            <a:off x="105363" y="5083063"/>
            <a:ext cx="12071316"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BE4DD000-FEA2-DCCB-73B0-A73576B5D3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79469" y="-13919"/>
            <a:ext cx="612531" cy="639377"/>
          </a:xfrm>
          <a:prstGeom prst="rect">
            <a:avLst/>
          </a:prstGeom>
        </p:spPr>
      </p:pic>
    </p:spTree>
    <p:extLst>
      <p:ext uri="{BB962C8B-B14F-4D97-AF65-F5344CB8AC3E}">
        <p14:creationId xmlns:p14="http://schemas.microsoft.com/office/powerpoint/2010/main" val="4153769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1098343"/>
            <a:ext cx="4155758" cy="444352"/>
          </a:xfrm>
          <a:prstGeom prst="rect">
            <a:avLst/>
          </a:prstGeom>
        </p:spPr>
        <p:txBody>
          <a:bodyPr vert="horz" wrap="square" lIns="0" tIns="13335" rIns="0" bIns="0" rtlCol="0">
            <a:spAutoFit/>
          </a:bodyPr>
          <a:lstStyle/>
          <a:p>
            <a:pPr marL="285750" indent="-285750" algn="just">
              <a:spcBef>
                <a:spcPts val="107"/>
              </a:spcBef>
              <a:buFont typeface="Arial" panose="020B0604020202020204" pitchFamily="34" charset="0"/>
              <a:buChar char="•"/>
              <a:defRPr/>
            </a:pPr>
            <a:r>
              <a:rPr lang="uz-Cyrl-UZ" sz="1400" dirty="0">
                <a:solidFill>
                  <a:srgbClr val="002060"/>
                </a:solidFill>
                <a:latin typeface="Cambria" panose="02040503050406030204" pitchFamily="18" charset="0"/>
                <a:ea typeface="Cambria" panose="02040503050406030204" pitchFamily="18" charset="0"/>
              </a:rPr>
              <a:t>“Манфаатлар тўқнашуви тўғрисида”ги Қонун талаблари </a:t>
            </a:r>
            <a:endParaRPr sz="1400" b="1" spc="-5" dirty="0">
              <a:solidFill>
                <a:srgbClr val="002060"/>
              </a:solidFill>
              <a:latin typeface="Cambria" panose="02040503050406030204" pitchFamily="18" charset="0"/>
              <a:ea typeface="Cambria" panose="02040503050406030204" pitchFamily="18" charset="0"/>
              <a:cs typeface="Arial"/>
            </a:endParaRPr>
          </a:p>
        </p:txBody>
      </p:sp>
      <p:sp>
        <p:nvSpPr>
          <p:cNvPr id="4" name="object 4"/>
          <p:cNvSpPr txBox="1"/>
          <p:nvPr/>
        </p:nvSpPr>
        <p:spPr>
          <a:xfrm>
            <a:off x="304290" y="1607710"/>
            <a:ext cx="4155758" cy="443711"/>
          </a:xfrm>
          <a:prstGeom prst="rect">
            <a:avLst/>
          </a:prstGeom>
        </p:spPr>
        <p:txBody>
          <a:bodyPr vert="horz" wrap="square" lIns="0" tIns="12700" rIns="0" bIns="0" rtlCol="0">
            <a:spAutoFit/>
          </a:bodyPr>
          <a:lstStyle/>
          <a:p>
            <a:pPr marL="285750" lvl="0" indent="-285750" algn="just">
              <a:spcBef>
                <a:spcPts val="100"/>
              </a:spcBef>
              <a:buFont typeface="Arial" panose="020B0604020202020204" pitchFamily="34" charset="0"/>
              <a:buChar char="•"/>
              <a:defRPr/>
            </a:pPr>
            <a:r>
              <a:rPr lang="uz-Cyrl-UZ" sz="1400" dirty="0">
                <a:solidFill>
                  <a:srgbClr val="002060"/>
                </a:solidFill>
                <a:latin typeface="Cambria" panose="02040503050406030204" pitchFamily="18" charset="0"/>
                <a:ea typeface="Cambria" panose="02040503050406030204" pitchFamily="18" charset="0"/>
              </a:rPr>
              <a:t>“Одоб-ахлоқ” қоидалари ҳамда ички-тартиб интизоми меъзонлари </a:t>
            </a:r>
            <a:endParaRPr sz="1400" b="1" spc="-5" dirty="0">
              <a:solidFill>
                <a:srgbClr val="002060"/>
              </a:solidFill>
              <a:latin typeface="Cambria" panose="02040503050406030204" pitchFamily="18" charset="0"/>
              <a:ea typeface="Cambria" panose="02040503050406030204" pitchFamily="18" charset="0"/>
              <a:cs typeface="Arial"/>
            </a:endParaRPr>
          </a:p>
        </p:txBody>
      </p:sp>
      <p:sp>
        <p:nvSpPr>
          <p:cNvPr id="6" name="object 6"/>
          <p:cNvSpPr txBox="1"/>
          <p:nvPr/>
        </p:nvSpPr>
        <p:spPr>
          <a:xfrm>
            <a:off x="295885" y="3314822"/>
            <a:ext cx="4262752" cy="443711"/>
          </a:xfrm>
          <a:prstGeom prst="rect">
            <a:avLst/>
          </a:prstGeom>
        </p:spPr>
        <p:txBody>
          <a:bodyPr vert="horz" wrap="square" lIns="0" tIns="12700" rIns="0" bIns="0" rtlCol="0">
            <a:spAutoFit/>
          </a:bodyPr>
          <a:lstStyle/>
          <a:p>
            <a:pPr marL="298450" marR="5080" lvl="0" indent="-285750" algn="just">
              <a:spcBef>
                <a:spcPts val="100"/>
              </a:spcBef>
              <a:buFont typeface="Arial" panose="020B0604020202020204" pitchFamily="34" charset="0"/>
              <a:buChar char="•"/>
              <a:defRPr/>
            </a:pPr>
            <a:r>
              <a:rPr lang="uz-Cyrl-UZ" sz="1400" dirty="0">
                <a:solidFill>
                  <a:srgbClr val="002060"/>
                </a:solidFill>
                <a:latin typeface="Cambria" panose="02040503050406030204" pitchFamily="18" charset="0"/>
                <a:ea typeface="Cambria" panose="02040503050406030204" pitchFamily="18" charset="0"/>
              </a:rPr>
              <a:t>Содир этилган коррупциявий ҳаракатлар учун интизомий ва жиноий жавобгарлик тамоиллари </a:t>
            </a:r>
            <a:endParaRPr sz="1400" dirty="0">
              <a:solidFill>
                <a:srgbClr val="002060"/>
              </a:solidFill>
              <a:latin typeface="Cambria" panose="02040503050406030204" pitchFamily="18" charset="0"/>
              <a:ea typeface="Cambria" panose="02040503050406030204" pitchFamily="18" charset="0"/>
            </a:endParaRPr>
          </a:p>
        </p:txBody>
      </p:sp>
      <p:sp>
        <p:nvSpPr>
          <p:cNvPr id="29" name="object 29"/>
          <p:cNvSpPr txBox="1"/>
          <p:nvPr/>
        </p:nvSpPr>
        <p:spPr>
          <a:xfrm>
            <a:off x="16452" y="2109483"/>
            <a:ext cx="4468786" cy="659796"/>
          </a:xfrm>
          <a:prstGeom prst="rect">
            <a:avLst/>
          </a:prstGeom>
        </p:spPr>
        <p:txBody>
          <a:bodyPr vert="horz" wrap="square" lIns="0" tIns="13335" rIns="0" bIns="0" rtlCol="0">
            <a:spAutoFit/>
          </a:bodyPr>
          <a:lstStyle/>
          <a:p>
            <a:pPr marL="577215" indent="-285750" algn="just">
              <a:spcBef>
                <a:spcPts val="105"/>
              </a:spcBef>
              <a:buFont typeface="Arial" panose="020B0604020202020204" pitchFamily="34" charset="0"/>
              <a:buChar char="•"/>
              <a:defRPr/>
            </a:pPr>
            <a:r>
              <a:rPr lang="uz-Cyrl-UZ" sz="1400" dirty="0">
                <a:solidFill>
                  <a:srgbClr val="002060"/>
                </a:solidFill>
                <a:latin typeface="Cambria" panose="02040503050406030204" pitchFamily="18" charset="0"/>
                <a:ea typeface="Cambria" panose="02040503050406030204" pitchFamily="18" charset="0"/>
              </a:rPr>
              <a:t>Коррупцияга оид ҳуқуқбузарликлар тўғрисида алоқа каналлари орқали маълумот бериш тартиблари </a:t>
            </a:r>
            <a:endParaRPr sz="1400" dirty="0">
              <a:solidFill>
                <a:srgbClr val="002060"/>
              </a:solidFill>
              <a:latin typeface="Cambria" panose="02040503050406030204" pitchFamily="18" charset="0"/>
              <a:ea typeface="Cambria" panose="02040503050406030204" pitchFamily="18" charset="0"/>
            </a:endParaRPr>
          </a:p>
        </p:txBody>
      </p:sp>
      <p:sp>
        <p:nvSpPr>
          <p:cNvPr id="30" name="object 30"/>
          <p:cNvSpPr txBox="1"/>
          <p:nvPr/>
        </p:nvSpPr>
        <p:spPr>
          <a:xfrm>
            <a:off x="3359277" y="354838"/>
            <a:ext cx="5483225" cy="2393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400" b="1" i="0" u="none" strike="noStrike" kern="1200" cap="none" spc="-10" normalizeH="0" baseline="0" noProof="0" dirty="0">
                <a:ln>
                  <a:noFill/>
                </a:ln>
                <a:solidFill>
                  <a:srgbClr val="FFFFFF"/>
                </a:solidFill>
                <a:effectLst/>
                <a:uLnTx/>
                <a:uFillTx/>
                <a:latin typeface="Arial"/>
                <a:ea typeface="+mn-ea"/>
                <a:cs typeface="Arial"/>
              </a:rPr>
              <a:t>КОРРУПЦИЯГА</a:t>
            </a:r>
            <a:r>
              <a:rPr kumimoji="0" sz="1400" b="1" i="0" u="none" strike="noStrike" kern="1200" cap="none" spc="0" normalizeH="0" baseline="0" noProof="0" dirty="0">
                <a:ln>
                  <a:noFill/>
                </a:ln>
                <a:solidFill>
                  <a:srgbClr val="FFFFFF"/>
                </a:solidFill>
                <a:effectLst/>
                <a:uLnTx/>
                <a:uFillTx/>
                <a:latin typeface="Arial"/>
                <a:ea typeface="+mn-ea"/>
                <a:cs typeface="Arial"/>
              </a:rPr>
              <a:t> </a:t>
            </a:r>
            <a:r>
              <a:rPr kumimoji="0" sz="1400" b="1" i="0" u="none" strike="noStrike" kern="1200" cap="none" spc="-10" normalizeH="0" baseline="0" noProof="0" dirty="0">
                <a:ln>
                  <a:noFill/>
                </a:ln>
                <a:solidFill>
                  <a:srgbClr val="FFFFFF"/>
                </a:solidFill>
                <a:effectLst/>
                <a:uLnTx/>
                <a:uFillTx/>
                <a:latin typeface="Arial"/>
                <a:ea typeface="+mn-ea"/>
                <a:cs typeface="Arial"/>
              </a:rPr>
              <a:t>ҚАРШИ</a:t>
            </a:r>
            <a:r>
              <a:rPr kumimoji="0" sz="1400" b="1" i="0" u="none" strike="noStrike" kern="1200" cap="none" spc="50" normalizeH="0" baseline="0" noProof="0" dirty="0">
                <a:ln>
                  <a:noFill/>
                </a:ln>
                <a:solidFill>
                  <a:srgbClr val="FFFFFF"/>
                </a:solidFill>
                <a:effectLst/>
                <a:uLnTx/>
                <a:uFillTx/>
                <a:latin typeface="Arial"/>
                <a:ea typeface="+mn-ea"/>
                <a:cs typeface="Arial"/>
              </a:rPr>
              <a:t> </a:t>
            </a:r>
            <a:r>
              <a:rPr kumimoji="0" sz="1400" b="1" i="0" u="none" strike="noStrike" kern="1200" cap="none" spc="-15" normalizeH="0" baseline="0" noProof="0" dirty="0">
                <a:ln>
                  <a:noFill/>
                </a:ln>
                <a:solidFill>
                  <a:srgbClr val="FFFFFF"/>
                </a:solidFill>
                <a:effectLst/>
                <a:uLnTx/>
                <a:uFillTx/>
                <a:latin typeface="Arial"/>
                <a:ea typeface="+mn-ea"/>
                <a:cs typeface="Arial"/>
              </a:rPr>
              <a:t>КУРАШИШДА</a:t>
            </a:r>
            <a:r>
              <a:rPr kumimoji="0" sz="1400" b="1" i="0" u="none" strike="noStrike" kern="1200" cap="none" spc="40" normalizeH="0" baseline="0" noProof="0" dirty="0">
                <a:ln>
                  <a:noFill/>
                </a:ln>
                <a:solidFill>
                  <a:srgbClr val="FFFFFF"/>
                </a:solidFill>
                <a:effectLst/>
                <a:uLnTx/>
                <a:uFillTx/>
                <a:latin typeface="Arial"/>
                <a:ea typeface="+mn-ea"/>
                <a:cs typeface="Arial"/>
              </a:rPr>
              <a:t> </a:t>
            </a:r>
            <a:r>
              <a:rPr kumimoji="0" sz="1400" b="1" i="0" u="none" strike="noStrike" kern="1200" cap="none" spc="-30" normalizeH="0" baseline="0" noProof="0" dirty="0">
                <a:ln>
                  <a:noFill/>
                </a:ln>
                <a:solidFill>
                  <a:srgbClr val="FFFFFF"/>
                </a:solidFill>
                <a:effectLst/>
                <a:uLnTx/>
                <a:uFillTx/>
                <a:latin typeface="Arial"/>
                <a:ea typeface="+mn-ea"/>
                <a:cs typeface="Arial"/>
              </a:rPr>
              <a:t>ВАКОЛАТЛИ</a:t>
            </a:r>
            <a:r>
              <a:rPr kumimoji="0" sz="1400" b="1" i="0" u="none" strike="noStrike" kern="1200" cap="none" spc="50" normalizeH="0" baseline="0" noProof="0" dirty="0">
                <a:ln>
                  <a:noFill/>
                </a:ln>
                <a:solidFill>
                  <a:srgbClr val="FFFFFF"/>
                </a:solidFill>
                <a:effectLst/>
                <a:uLnTx/>
                <a:uFillTx/>
                <a:latin typeface="Arial"/>
                <a:ea typeface="+mn-ea"/>
                <a:cs typeface="Arial"/>
              </a:rPr>
              <a:t> </a:t>
            </a:r>
            <a:r>
              <a:rPr kumimoji="0" sz="1400" b="1" i="0" u="none" strike="noStrike" kern="1200" cap="none" spc="-20" normalizeH="0" baseline="0" noProof="0" dirty="0">
                <a:ln>
                  <a:noFill/>
                </a:ln>
                <a:solidFill>
                  <a:srgbClr val="FFFFFF"/>
                </a:solidFill>
                <a:effectLst/>
                <a:uLnTx/>
                <a:uFillTx/>
                <a:latin typeface="Arial"/>
                <a:ea typeface="+mn-ea"/>
                <a:cs typeface="Arial"/>
              </a:rPr>
              <a:t>ОРГАНЛАР</a:t>
            </a:r>
            <a:endParaRPr kumimoji="0" sz="1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 name="Рисунок 1">
            <a:extLst>
              <a:ext uri="{FF2B5EF4-FFF2-40B4-BE49-F238E27FC236}">
                <a16:creationId xmlns:a16="http://schemas.microsoft.com/office/drawing/2014/main" id="{4E38FE8C-85C8-94E6-AE47-59CB6DC63C32}"/>
              </a:ext>
            </a:extLst>
          </p:cNvPr>
          <p:cNvPicPr>
            <a:picLocks noChangeAspect="1"/>
          </p:cNvPicPr>
          <p:nvPr/>
        </p:nvPicPr>
        <p:blipFill>
          <a:blip r:embed="rId3"/>
          <a:stretch>
            <a:fillRect/>
          </a:stretch>
        </p:blipFill>
        <p:spPr>
          <a:xfrm>
            <a:off x="0" y="0"/>
            <a:ext cx="12192000" cy="365792"/>
          </a:xfrm>
          <a:prstGeom prst="rect">
            <a:avLst/>
          </a:prstGeom>
        </p:spPr>
      </p:pic>
      <p:pic>
        <p:nvPicPr>
          <p:cNvPr id="42" name="Рисунок 41">
            <a:extLst>
              <a:ext uri="{FF2B5EF4-FFF2-40B4-BE49-F238E27FC236}">
                <a16:creationId xmlns:a16="http://schemas.microsoft.com/office/drawing/2014/main" id="{3E4A258E-FFA0-D903-1E4E-3AEFD55E3ED8}"/>
              </a:ext>
            </a:extLst>
          </p:cNvPr>
          <p:cNvPicPr>
            <a:picLocks noChangeAspect="1"/>
          </p:cNvPicPr>
          <p:nvPr/>
        </p:nvPicPr>
        <p:blipFill>
          <a:blip r:embed="rId4"/>
          <a:stretch>
            <a:fillRect/>
          </a:stretch>
        </p:blipFill>
        <p:spPr>
          <a:xfrm>
            <a:off x="0" y="1"/>
            <a:ext cx="966650" cy="612606"/>
          </a:xfrm>
          <a:prstGeom prst="rect">
            <a:avLst/>
          </a:prstGeom>
        </p:spPr>
      </p:pic>
      <p:pic>
        <p:nvPicPr>
          <p:cNvPr id="43" name="Рисунок 42">
            <a:extLst>
              <a:ext uri="{FF2B5EF4-FFF2-40B4-BE49-F238E27FC236}">
                <a16:creationId xmlns:a16="http://schemas.microsoft.com/office/drawing/2014/main" id="{2CDDD922-E46B-5D25-1543-4C405C57B795}"/>
              </a:ext>
            </a:extLst>
          </p:cNvPr>
          <p:cNvPicPr>
            <a:picLocks noChangeAspect="1"/>
          </p:cNvPicPr>
          <p:nvPr/>
        </p:nvPicPr>
        <p:blipFill>
          <a:blip r:embed="rId3"/>
          <a:stretch>
            <a:fillRect/>
          </a:stretch>
        </p:blipFill>
        <p:spPr>
          <a:xfrm flipH="1" flipV="1">
            <a:off x="-37523" y="6492207"/>
            <a:ext cx="12192000" cy="365792"/>
          </a:xfrm>
          <a:prstGeom prst="rect">
            <a:avLst/>
          </a:prstGeom>
        </p:spPr>
      </p:pic>
      <p:sp>
        <p:nvSpPr>
          <p:cNvPr id="44" name="TextBox 43">
            <a:extLst>
              <a:ext uri="{FF2B5EF4-FFF2-40B4-BE49-F238E27FC236}">
                <a16:creationId xmlns:a16="http://schemas.microsoft.com/office/drawing/2014/main" id="{4B73D90B-1AD4-07DC-D3E4-4F9996F1904C}"/>
              </a:ext>
            </a:extLst>
          </p:cNvPr>
          <p:cNvSpPr txBox="1"/>
          <p:nvPr/>
        </p:nvSpPr>
        <p:spPr>
          <a:xfrm>
            <a:off x="2353862" y="188251"/>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2FD08F3-F1C6-1340-3FF6-8FDDF6CE3D07}"/>
              </a:ext>
            </a:extLst>
          </p:cNvPr>
          <p:cNvSpPr txBox="1"/>
          <p:nvPr/>
        </p:nvSpPr>
        <p:spPr>
          <a:xfrm>
            <a:off x="222486" y="2755434"/>
            <a:ext cx="4262752" cy="523220"/>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latin typeface="Cambria" panose="02040503050406030204" pitchFamily="18" charset="0"/>
                <a:ea typeface="Cambria" panose="02040503050406030204" pitchFamily="18" charset="0"/>
              </a:rPr>
              <a:t>Хабарларни кўриб чиқиш ва хабар берганлик учун рағбатлантириш тартиблари</a:t>
            </a:r>
            <a:endParaRPr lang="ru-RU" sz="1400" dirty="0">
              <a:solidFill>
                <a:srgbClr val="002060"/>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F5129F52-7DB7-CCC0-0C46-93D83D412BB6}"/>
              </a:ext>
            </a:extLst>
          </p:cNvPr>
          <p:cNvSpPr txBox="1"/>
          <p:nvPr/>
        </p:nvSpPr>
        <p:spPr>
          <a:xfrm>
            <a:off x="6897232" y="984685"/>
            <a:ext cx="5278316" cy="1169551"/>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latin typeface="Cambria" panose="02040503050406030204" pitchFamily="18" charset="0"/>
                <a:ea typeface="Times New Roman" panose="02020603050405020304" pitchFamily="18" charset="0"/>
              </a:rPr>
              <a:t>Коррупцияга қарши курашиш Агентлиги </a:t>
            </a:r>
            <a:r>
              <a:rPr lang="uz-Cyrl-UZ" sz="1400" dirty="0">
                <a:solidFill>
                  <a:srgbClr val="002060"/>
                </a:solidFill>
                <a:effectLst/>
                <a:latin typeface="Cambria" panose="02040503050406030204" pitchFamily="18" charset="0"/>
                <a:ea typeface="Times New Roman" panose="02020603050405020304" pitchFamily="18" charset="0"/>
              </a:rPr>
              <a:t>томонидан Ўзбекистон Республикаси Президентининг 2022 йил 12 январдаги ПҚ-81-сон Қарори талаблари бўйича Рейтинг баҳолаш ишларини самарарли ташкил этиш бзйича ўтказилган семинарда иштирок этилди</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FABEC956-AECF-D3C4-60E9-88BBDADA8170}"/>
              </a:ext>
            </a:extLst>
          </p:cNvPr>
          <p:cNvSpPr txBox="1"/>
          <p:nvPr/>
        </p:nvSpPr>
        <p:spPr>
          <a:xfrm>
            <a:off x="6937603" y="2126467"/>
            <a:ext cx="5294768" cy="1384995"/>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effectLst/>
                <a:latin typeface="Cambria" panose="02040503050406030204" pitchFamily="18" charset="0"/>
                <a:ea typeface="Times New Roman" panose="02020603050405020304" pitchFamily="18" charset="0"/>
              </a:rPr>
              <a:t>Коррупцияга қарши курашиш Агентлиги, Рақобатни ривожлантириш ва истеъмолчилар ҳуқуқларини ҳимоя қилиш Қўмитаси ҳамда Инвестициялар, саноат ва савдо вазирлиги томонидан ўтказилган йирик инвестиция лойиҳаларни коррупцияга қарши экспертизадан ўтказиш тартиби бўйича семинарда иштирок этилди</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
        <p:nvSpPr>
          <p:cNvPr id="63" name="TextBox 62">
            <a:extLst>
              <a:ext uri="{FF2B5EF4-FFF2-40B4-BE49-F238E27FC236}">
                <a16:creationId xmlns:a16="http://schemas.microsoft.com/office/drawing/2014/main" id="{1079B5A6-5680-D21D-F760-A6AE2F32F033}"/>
              </a:ext>
            </a:extLst>
          </p:cNvPr>
          <p:cNvSpPr txBox="1"/>
          <p:nvPr/>
        </p:nvSpPr>
        <p:spPr>
          <a:xfrm>
            <a:off x="199020" y="4351998"/>
            <a:ext cx="4261028" cy="1169551"/>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latin typeface="Cambria" panose="02040503050406030204" pitchFamily="18" charset="0"/>
                <a:ea typeface="Cambria" panose="02040503050406030204" pitchFamily="18" charset="0"/>
              </a:rPr>
              <a:t>Жамият ижро аппарати ва "Жамбулоқ", "Шоржа", "Шарқий орол", "Акжар" ва "Пастқудуқ" дала партияларида </a:t>
            </a:r>
            <a:r>
              <a:rPr lang="uz-Cyrl-UZ" sz="1400" b="1" dirty="0">
                <a:solidFill>
                  <a:srgbClr val="FF0000"/>
                </a:solidFill>
                <a:latin typeface="Cambria" panose="02040503050406030204" pitchFamily="18" charset="0"/>
                <a:ea typeface="Cambria" panose="02040503050406030204" pitchFamily="18" charset="0"/>
              </a:rPr>
              <a:t>6 та </a:t>
            </a:r>
            <a:r>
              <a:rPr lang="uz-Cyrl-UZ" sz="1400" dirty="0">
                <a:solidFill>
                  <a:srgbClr val="002060"/>
                </a:solidFill>
                <a:latin typeface="Cambria" panose="02040503050406030204" pitchFamily="18" charset="0"/>
                <a:ea typeface="Cambria" panose="02040503050406030204" pitchFamily="18" charset="0"/>
              </a:rPr>
              <a:t>семинар ва профилактик тадбирлар олиб борилди (265 нафардан кўп ходимлар қамраб олинди) </a:t>
            </a:r>
            <a:endParaRPr lang="ru-RU" sz="1400" dirty="0">
              <a:solidFill>
                <a:srgbClr val="002060"/>
              </a:solidFill>
              <a:latin typeface="Cambria" panose="02040503050406030204" pitchFamily="18" charset="0"/>
              <a:ea typeface="Cambria" panose="02040503050406030204" pitchFamily="18" charset="0"/>
            </a:endParaRPr>
          </a:p>
        </p:txBody>
      </p:sp>
      <p:pic>
        <p:nvPicPr>
          <p:cNvPr id="65" name="Рисунок 64">
            <a:extLst>
              <a:ext uri="{FF2B5EF4-FFF2-40B4-BE49-F238E27FC236}">
                <a16:creationId xmlns:a16="http://schemas.microsoft.com/office/drawing/2014/main" id="{BDDFC1CC-1BBD-7346-018B-DA6470DD9A50}"/>
              </a:ext>
            </a:extLst>
          </p:cNvPr>
          <p:cNvPicPr>
            <a:picLocks noChangeAspect="1"/>
          </p:cNvPicPr>
          <p:nvPr/>
        </p:nvPicPr>
        <p:blipFill>
          <a:blip r:embed="rId5" cstate="print"/>
          <a:stretch>
            <a:fillRect/>
          </a:stretch>
        </p:blipFill>
        <p:spPr>
          <a:xfrm>
            <a:off x="4584772" y="1232476"/>
            <a:ext cx="2435544" cy="1927810"/>
          </a:xfrm>
          <a:prstGeom prst="rect">
            <a:avLst/>
          </a:prstGeom>
        </p:spPr>
      </p:pic>
      <p:sp>
        <p:nvSpPr>
          <p:cNvPr id="71" name="TextBox 70">
            <a:extLst>
              <a:ext uri="{FF2B5EF4-FFF2-40B4-BE49-F238E27FC236}">
                <a16:creationId xmlns:a16="http://schemas.microsoft.com/office/drawing/2014/main" id="{2A899D34-F7AD-D541-D2AB-C7DFE8083955}"/>
              </a:ext>
            </a:extLst>
          </p:cNvPr>
          <p:cNvSpPr txBox="1"/>
          <p:nvPr/>
        </p:nvSpPr>
        <p:spPr>
          <a:xfrm>
            <a:off x="0" y="5665133"/>
            <a:ext cx="12054864" cy="830997"/>
          </a:xfrm>
          <a:prstGeom prst="rect">
            <a:avLst/>
          </a:prstGeom>
          <a:noFill/>
        </p:spPr>
        <p:txBody>
          <a:bodyPr wrap="square">
            <a:spAutoFit/>
          </a:bodyPr>
          <a:lstStyle/>
          <a:p>
            <a:pPr indent="450215" algn="ctr">
              <a:buNone/>
            </a:pPr>
            <a:r>
              <a:rPr lang="uz-Cyrl-UZ" sz="1600" b="1" dirty="0">
                <a:solidFill>
                  <a:srgbClr val="002060"/>
                </a:solidFill>
                <a:effectLst/>
                <a:latin typeface="Cambria" panose="02040503050406030204" pitchFamily="18" charset="0"/>
                <a:ea typeface="Times New Roman" panose="02020603050405020304" pitchFamily="18" charset="0"/>
              </a:rPr>
              <a:t>“Ўзбекгеофизика” АЖда коррупцияга қарши курашиш соҳасида амалга оширилаётган ишлар шаффоф ва самарали бўлишини таъминлаш мақсадида барча амалга оширилаётган тадбирлар Жамиятнинг расмий-веб сайти ва ижтимоий тармоқларда ёритиб борилмоқда</a:t>
            </a:r>
            <a:endParaRPr lang="ru-RU" sz="1600" b="1" dirty="0">
              <a:solidFill>
                <a:srgbClr val="002060"/>
              </a:solidFill>
              <a:effectLst/>
              <a:latin typeface="Times New Roman" panose="02020603050405020304" pitchFamily="18" charset="0"/>
              <a:ea typeface="Times New Roman" panose="02020603050405020304" pitchFamily="18" charset="0"/>
            </a:endParaRPr>
          </a:p>
        </p:txBody>
      </p:sp>
      <p:sp>
        <p:nvSpPr>
          <p:cNvPr id="73" name="TextBox 72">
            <a:extLst>
              <a:ext uri="{FF2B5EF4-FFF2-40B4-BE49-F238E27FC236}">
                <a16:creationId xmlns:a16="http://schemas.microsoft.com/office/drawing/2014/main" id="{0FC0DDBC-FD8B-C654-9EC5-03298AF3FA86}"/>
              </a:ext>
            </a:extLst>
          </p:cNvPr>
          <p:cNvSpPr txBox="1"/>
          <p:nvPr/>
        </p:nvSpPr>
        <p:spPr>
          <a:xfrm>
            <a:off x="6945829" y="3596868"/>
            <a:ext cx="5278316" cy="954107"/>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effectLst/>
                <a:latin typeface="Cambria" panose="02040503050406030204" pitchFamily="18" charset="0"/>
                <a:ea typeface="Times New Roman" panose="02020603050405020304" pitchFamily="18" charset="0"/>
              </a:rPr>
              <a:t>Таркибий бўлинмаларга амалий ёрдам кўрсатиш мақсадида “Фарғона ГЭ”, “Устюрт ГЭ”,  “Бухоро ГЭ”  ҳамда “Амиробод КГЭ” филиалларига хизмат сафарлари амалга оширилди</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pic>
        <p:nvPicPr>
          <p:cNvPr id="74" name="Picture 2" descr="Jinoyat kodeksi yangi modda bilan to'ldiriladi | Qalampir.uz">
            <a:extLst>
              <a:ext uri="{FF2B5EF4-FFF2-40B4-BE49-F238E27FC236}">
                <a16:creationId xmlns:a16="http://schemas.microsoft.com/office/drawing/2014/main" id="{6990E762-D0EA-DA82-1AAF-A7C7D4A523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6536" y="3486032"/>
            <a:ext cx="2263600" cy="1665560"/>
          </a:xfrm>
          <a:prstGeom prst="rect">
            <a:avLst/>
          </a:prstGeom>
          <a:noFill/>
          <a:extLst>
            <a:ext uri="{909E8E84-426E-40DD-AFC4-6F175D3DCCD1}">
              <a14:hiddenFill xmlns:a14="http://schemas.microsoft.com/office/drawing/2010/main">
                <a:solidFill>
                  <a:srgbClr val="FFFFFF"/>
                </a:solidFill>
              </a14:hiddenFill>
            </a:ext>
          </a:extLst>
        </p:spPr>
      </p:pic>
      <p:sp>
        <p:nvSpPr>
          <p:cNvPr id="75" name="Прямоугольник 74">
            <a:extLst>
              <a:ext uri="{FF2B5EF4-FFF2-40B4-BE49-F238E27FC236}">
                <a16:creationId xmlns:a16="http://schemas.microsoft.com/office/drawing/2014/main" id="{51C6E002-AF09-F5B5-4362-CBBD7BEB1B94}"/>
              </a:ext>
            </a:extLst>
          </p:cNvPr>
          <p:cNvSpPr/>
          <p:nvPr/>
        </p:nvSpPr>
        <p:spPr>
          <a:xfrm>
            <a:off x="0" y="612607"/>
            <a:ext cx="12192000" cy="40067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000" b="1" dirty="0">
                <a:latin typeface="Cambria" panose="02040503050406030204" pitchFamily="18" charset="0"/>
                <a:ea typeface="Cambria" panose="02040503050406030204" pitchFamily="18" charset="0"/>
              </a:rPr>
              <a:t>VIII. Таълим ва коммуникация</a:t>
            </a:r>
            <a:endParaRPr lang="ru-RU" sz="2000" dirty="0">
              <a:latin typeface="Cambria" panose="02040503050406030204" pitchFamily="18" charset="0"/>
              <a:ea typeface="Cambria" panose="02040503050406030204" pitchFamily="18" charset="0"/>
            </a:endParaRPr>
          </a:p>
        </p:txBody>
      </p:sp>
      <p:cxnSp>
        <p:nvCxnSpPr>
          <p:cNvPr id="76" name="Прямая соединительная линия 75">
            <a:extLst>
              <a:ext uri="{FF2B5EF4-FFF2-40B4-BE49-F238E27FC236}">
                <a16:creationId xmlns:a16="http://schemas.microsoft.com/office/drawing/2014/main" id="{864AE348-3B47-7D71-2818-2F4E56E08E02}"/>
              </a:ext>
            </a:extLst>
          </p:cNvPr>
          <p:cNvCxnSpPr>
            <a:cxnSpLocks/>
          </p:cNvCxnSpPr>
          <p:nvPr/>
        </p:nvCxnSpPr>
        <p:spPr>
          <a:xfrm>
            <a:off x="-1" y="5551214"/>
            <a:ext cx="1215447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FC9821BF-D02A-2AB8-EB86-4B7675B86A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79469" y="0"/>
            <a:ext cx="612531" cy="612607"/>
          </a:xfrm>
          <a:prstGeom prst="rect">
            <a:avLst/>
          </a:prstGeom>
        </p:spPr>
      </p:pic>
      <p:sp>
        <p:nvSpPr>
          <p:cNvPr id="8" name="TextBox 7">
            <a:extLst>
              <a:ext uri="{FF2B5EF4-FFF2-40B4-BE49-F238E27FC236}">
                <a16:creationId xmlns:a16="http://schemas.microsoft.com/office/drawing/2014/main" id="{5ED69C6A-4562-50D4-6515-7766FC1300A8}"/>
              </a:ext>
            </a:extLst>
          </p:cNvPr>
          <p:cNvSpPr txBox="1"/>
          <p:nvPr/>
        </p:nvSpPr>
        <p:spPr>
          <a:xfrm>
            <a:off x="187985" y="3794701"/>
            <a:ext cx="4343664" cy="523220"/>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Онлайн тест ва аноним сўровнамалар ўтказилди ва таҳлил</a:t>
            </a:r>
            <a:r>
              <a:rPr lang="uz-Cyrl-UZ" sz="1400" dirty="0">
                <a:solidFill>
                  <a:srgbClr val="002060"/>
                </a:solidFill>
                <a:latin typeface="Cambria" panose="02040503050406030204" pitchFamily="18" charset="0"/>
                <a:ea typeface="Calibri" panose="020F0502020204030204" pitchFamily="34" charset="0"/>
                <a:cs typeface="Times New Roman" panose="02020603050405020304" pitchFamily="18" charset="0"/>
              </a:rPr>
              <a:t> натижалари бўйича:</a:t>
            </a:r>
            <a:endParaRPr lang="ru-RU" sz="1400" dirty="0">
              <a:solidFill>
                <a:srgbClr val="002060"/>
              </a:solidFill>
            </a:endParaRPr>
          </a:p>
        </p:txBody>
      </p:sp>
      <p:sp>
        <p:nvSpPr>
          <p:cNvPr id="12" name="TextBox 11">
            <a:extLst>
              <a:ext uri="{FF2B5EF4-FFF2-40B4-BE49-F238E27FC236}">
                <a16:creationId xmlns:a16="http://schemas.microsoft.com/office/drawing/2014/main" id="{079ED7EA-49B7-0BDD-36F5-3C46C4E77D34}"/>
              </a:ext>
            </a:extLst>
          </p:cNvPr>
          <p:cNvSpPr txBox="1"/>
          <p:nvPr/>
        </p:nvSpPr>
        <p:spPr>
          <a:xfrm>
            <a:off x="6954055" y="4534293"/>
            <a:ext cx="5200421" cy="954107"/>
          </a:xfrm>
          <a:prstGeom prst="rect">
            <a:avLst/>
          </a:prstGeom>
          <a:noFill/>
        </p:spPr>
        <p:txBody>
          <a:bodyPr wrap="square">
            <a:spAutoFit/>
          </a:bodyPr>
          <a:lstStyle/>
          <a:p>
            <a:pPr marL="285750" indent="-285750" algn="just">
              <a:buFont typeface="Arial" panose="020B0604020202020204" pitchFamily="34" charset="0"/>
              <a:buChar char="•"/>
            </a:pPr>
            <a:r>
              <a:rPr lang="uz-Cyrl-UZ" sz="1400" dirty="0">
                <a:solidFill>
                  <a:srgbClr val="002060"/>
                </a:solidFill>
                <a:effectLst/>
                <a:latin typeface="Cambria" panose="02040503050406030204" pitchFamily="18" charset="0"/>
                <a:ea typeface="Times New Roman" panose="02020603050405020304" pitchFamily="18" charset="0"/>
              </a:rPr>
              <a:t>Тарғибот материаллари (баннерлар (desk sign, roll-up), календарь ва видеоролик) лойиҳалари ишлаб чиқилиб, уларни чоп эттириш ва ходимларга тарқатиш ишлари олиб борилмоқда. </a:t>
            </a:r>
            <a:endParaRPr lang="ru-RU" sz="1400" dirty="0">
              <a:solidFill>
                <a:srgbClr val="002060"/>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12192000" cy="365792"/>
          </a:xfrm>
          <a:prstGeom prst="rect">
            <a:avLst/>
          </a:prstGeom>
        </p:spPr>
      </p:pic>
      <p:pic>
        <p:nvPicPr>
          <p:cNvPr id="7" name="Рисунок 6"/>
          <p:cNvPicPr>
            <a:picLocks noChangeAspect="1"/>
          </p:cNvPicPr>
          <p:nvPr/>
        </p:nvPicPr>
        <p:blipFill>
          <a:blip r:embed="rId3"/>
          <a:stretch>
            <a:fillRect/>
          </a:stretch>
        </p:blipFill>
        <p:spPr>
          <a:xfrm flipH="1" flipV="1">
            <a:off x="0" y="6492208"/>
            <a:ext cx="12192000" cy="365792"/>
          </a:xfrm>
          <a:prstGeom prst="rect">
            <a:avLst/>
          </a:prstGeom>
        </p:spPr>
      </p:pic>
      <p:pic>
        <p:nvPicPr>
          <p:cNvPr id="15" name="Рисунок 14"/>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l="41332" r="52002"/>
          <a:stretch/>
        </p:blipFill>
        <p:spPr>
          <a:xfrm rot="10800000" flipH="1">
            <a:off x="11837576" y="565846"/>
            <a:ext cx="108956" cy="1510589"/>
          </a:xfrm>
          <a:prstGeom prst="rect">
            <a:avLst/>
          </a:prstGeom>
        </p:spPr>
      </p:pic>
      <p:pic>
        <p:nvPicPr>
          <p:cNvPr id="17" name="Рисунок 16"/>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l="41332" r="52002"/>
          <a:stretch/>
        </p:blipFill>
        <p:spPr>
          <a:xfrm rot="16200000" flipH="1">
            <a:off x="5978437" y="-4566102"/>
            <a:ext cx="182578" cy="11788631"/>
          </a:xfrm>
          <a:prstGeom prst="rect">
            <a:avLst/>
          </a:prstGeom>
        </p:spPr>
      </p:pic>
      <p:pic>
        <p:nvPicPr>
          <p:cNvPr id="19" name="Рисунок 18"/>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l="41332" r="52002"/>
          <a:stretch/>
        </p:blipFill>
        <p:spPr>
          <a:xfrm rot="5400000" flipH="1" flipV="1">
            <a:off x="5878008" y="-5241571"/>
            <a:ext cx="177744" cy="11723921"/>
          </a:xfrm>
          <a:prstGeom prst="rect">
            <a:avLst/>
          </a:prstGeom>
        </p:spPr>
      </p:pic>
      <p:pic>
        <p:nvPicPr>
          <p:cNvPr id="20" name="Рисунок 19"/>
          <p:cNvPicPr>
            <a:picLocks noChangeAspect="1"/>
          </p:cNvPicPr>
          <p:nvPr/>
        </p:nvPicPr>
        <p:blipFill rotWithShape="1">
          <a:blip r:embed="rId4" cstate="print">
            <a:biLevel thresh="75000"/>
            <a:extLst>
              <a:ext uri="{28A0092B-C50C-407E-A947-70E740481C1C}">
                <a14:useLocalDpi xmlns:a14="http://schemas.microsoft.com/office/drawing/2010/main" val="0"/>
              </a:ext>
            </a:extLst>
          </a:blip>
          <a:srcRect l="41332" r="52002"/>
          <a:stretch/>
        </p:blipFill>
        <p:spPr>
          <a:xfrm rot="10800000">
            <a:off x="175412" y="565846"/>
            <a:ext cx="108956" cy="1510589"/>
          </a:xfrm>
          <a:prstGeom prst="rect">
            <a:avLst/>
          </a:prstGeom>
        </p:spPr>
      </p:pic>
      <p:pic>
        <p:nvPicPr>
          <p:cNvPr id="21" name="Рисунок 20"/>
          <p:cNvPicPr>
            <a:picLocks noChangeAspect="1"/>
          </p:cNvPicPr>
          <p:nvPr/>
        </p:nvPicPr>
        <p:blipFill>
          <a:blip r:embed="rId6">
            <a:duotone>
              <a:schemeClr val="accent5">
                <a:shade val="45000"/>
                <a:satMod val="135000"/>
              </a:schemeClr>
              <a:prstClr val="white"/>
            </a:duotone>
            <a:lum bright="-40000" contrast="40000"/>
          </a:blip>
          <a:stretch>
            <a:fillRect/>
          </a:stretch>
        </p:blipFill>
        <p:spPr>
          <a:xfrm>
            <a:off x="240701" y="1187991"/>
            <a:ext cx="749039" cy="753888"/>
          </a:xfrm>
          <a:prstGeom prst="rect">
            <a:avLst/>
          </a:prstGeom>
        </p:spPr>
      </p:pic>
      <p:sp>
        <p:nvSpPr>
          <p:cNvPr id="22" name="Прямоугольник 21"/>
          <p:cNvSpPr/>
          <p:nvPr/>
        </p:nvSpPr>
        <p:spPr>
          <a:xfrm>
            <a:off x="1801825" y="2369845"/>
            <a:ext cx="184731" cy="307777"/>
          </a:xfrm>
          <a:prstGeom prst="rect">
            <a:avLst/>
          </a:prstGeom>
        </p:spPr>
        <p:txBody>
          <a:bodyPr wrap="none">
            <a:spAutoFit/>
          </a:bodyPr>
          <a:lstStyle/>
          <a:p>
            <a:endParaRPr lang="ru-RU" sz="1400" dirty="0">
              <a:solidFill>
                <a:srgbClr val="2F5597"/>
              </a:solidFill>
            </a:endParaRPr>
          </a:p>
        </p:txBody>
      </p:sp>
      <p:pic>
        <p:nvPicPr>
          <p:cNvPr id="25" name="Рисунок 24"/>
          <p:cNvPicPr>
            <a:picLocks noChangeAspect="1"/>
          </p:cNvPicPr>
          <p:nvPr/>
        </p:nvPicPr>
        <p:blipFill rotWithShape="1">
          <a:blip r:embed="rId7" cstate="print">
            <a:biLevel thresh="75000"/>
            <a:extLst>
              <a:ext uri="{28A0092B-C50C-407E-A947-70E740481C1C}">
                <a14:useLocalDpi xmlns:a14="http://schemas.microsoft.com/office/drawing/2010/main" val="0"/>
              </a:ext>
            </a:extLst>
          </a:blip>
          <a:srcRect l="41332" r="52002"/>
          <a:stretch/>
        </p:blipFill>
        <p:spPr>
          <a:xfrm rot="10800000">
            <a:off x="39574" y="2136795"/>
            <a:ext cx="309936" cy="4355412"/>
          </a:xfrm>
          <a:prstGeom prst="rect">
            <a:avLst/>
          </a:prstGeom>
        </p:spPr>
      </p:pic>
      <p:pic>
        <p:nvPicPr>
          <p:cNvPr id="26" name="Рисунок 25"/>
          <p:cNvPicPr>
            <a:picLocks noChangeAspect="1"/>
          </p:cNvPicPr>
          <p:nvPr/>
        </p:nvPicPr>
        <p:blipFill rotWithShape="1">
          <a:blip r:embed="rId8" cstate="print">
            <a:biLevel thresh="75000"/>
            <a:extLst>
              <a:ext uri="{28A0092B-C50C-407E-A947-70E740481C1C}">
                <a14:useLocalDpi xmlns:a14="http://schemas.microsoft.com/office/drawing/2010/main" val="0"/>
              </a:ext>
            </a:extLst>
          </a:blip>
          <a:srcRect l="41332" r="52002"/>
          <a:stretch/>
        </p:blipFill>
        <p:spPr>
          <a:xfrm rot="10800000" flipH="1">
            <a:off x="11760544" y="2057866"/>
            <a:ext cx="309936" cy="4434341"/>
          </a:xfrm>
          <a:prstGeom prst="rect">
            <a:avLst/>
          </a:prstGeom>
        </p:spPr>
      </p:pic>
      <p:sp>
        <p:nvSpPr>
          <p:cNvPr id="27" name="Прямоугольник 26">
            <a:extLst>
              <a:ext uri="{FF2B5EF4-FFF2-40B4-BE49-F238E27FC236}">
                <a16:creationId xmlns:a16="http://schemas.microsoft.com/office/drawing/2014/main" id="{A2C5A27F-7AA7-4310-AE31-50BE848EB24A}"/>
              </a:ext>
            </a:extLst>
          </p:cNvPr>
          <p:cNvSpPr/>
          <p:nvPr/>
        </p:nvSpPr>
        <p:spPr>
          <a:xfrm>
            <a:off x="902493" y="1986545"/>
            <a:ext cx="10753899" cy="784830"/>
          </a:xfrm>
          <a:prstGeom prst="rect">
            <a:avLst/>
          </a:prstGeom>
        </p:spPr>
        <p:txBody>
          <a:bodyPr wrap="square">
            <a:spAutoFit/>
          </a:bodyPr>
          <a:lstStyle/>
          <a:p>
            <a:pPr algn="just"/>
            <a:r>
              <a:rPr lang="uz-Cyrl-UZ" sz="1500" dirty="0">
                <a:solidFill>
                  <a:srgbClr val="002060"/>
                </a:solidFill>
                <a:latin typeface="Cambria" panose="02040503050406030204" pitchFamily="18" charset="0"/>
                <a:ea typeface="Cambria" panose="02040503050406030204" pitchFamily="18" charset="0"/>
              </a:rPr>
              <a:t>Коррупциявий омиллар, манфаатлар тўқнашуви, давлат харидлари, кадрларани ёллаш ва Жамиятнинг ишлаб чиқариш жараёнларида аниқланган коррупциявий жиноятларни ва қонунбузилиш ҳолатларини барвақт аниқлаш, олдини олиш ва уларга чек қўйиш бўйича мониторинг тадбирларини олиб бориш.</a:t>
            </a:r>
            <a:endParaRPr lang="ru-RU" sz="1500" dirty="0">
              <a:solidFill>
                <a:srgbClr val="002060"/>
              </a:solidFill>
              <a:latin typeface="Cambria" panose="02040503050406030204" pitchFamily="18" charset="0"/>
              <a:ea typeface="Cambria" panose="02040503050406030204" pitchFamily="18" charset="0"/>
            </a:endParaRPr>
          </a:p>
        </p:txBody>
      </p:sp>
      <p:sp>
        <p:nvSpPr>
          <p:cNvPr id="31" name="Овал 30"/>
          <p:cNvSpPr/>
          <p:nvPr/>
        </p:nvSpPr>
        <p:spPr>
          <a:xfrm>
            <a:off x="335153" y="2080838"/>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386391" y="2060585"/>
            <a:ext cx="356188" cy="399981"/>
          </a:xfrm>
          <a:prstGeom prst="rect">
            <a:avLst/>
          </a:prstGeom>
          <a:noFill/>
        </p:spPr>
        <p:txBody>
          <a:bodyPr wrap="none" rtlCol="0">
            <a:spAutoFit/>
          </a:bodyPr>
          <a:lstStyle/>
          <a:p>
            <a:pPr defTabSz="457200"/>
            <a:r>
              <a:rPr lang="ru-RU" sz="1999" b="1" dirty="0">
                <a:latin typeface="Arial Black" panose="020B0A04020102020204" pitchFamily="34" charset="0"/>
              </a:rPr>
              <a:t>1</a:t>
            </a:r>
          </a:p>
        </p:txBody>
      </p:sp>
      <p:grpSp>
        <p:nvGrpSpPr>
          <p:cNvPr id="47" name="Группа 46"/>
          <p:cNvGrpSpPr/>
          <p:nvPr/>
        </p:nvGrpSpPr>
        <p:grpSpPr>
          <a:xfrm>
            <a:off x="347830" y="2732143"/>
            <a:ext cx="482155" cy="477382"/>
            <a:chOff x="855569" y="4317741"/>
            <a:chExt cx="482155" cy="477382"/>
          </a:xfrm>
        </p:grpSpPr>
        <p:sp>
          <p:nvSpPr>
            <p:cNvPr id="36" name="Овал 35"/>
            <p:cNvSpPr/>
            <p:nvPr/>
          </p:nvSpPr>
          <p:spPr>
            <a:xfrm>
              <a:off x="855569" y="4317741"/>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918552" y="4353567"/>
              <a:ext cx="356188" cy="399981"/>
            </a:xfrm>
            <a:prstGeom prst="rect">
              <a:avLst/>
            </a:prstGeom>
            <a:noFill/>
          </p:spPr>
          <p:txBody>
            <a:bodyPr wrap="none" rtlCol="0">
              <a:spAutoFit/>
            </a:bodyPr>
            <a:lstStyle/>
            <a:p>
              <a:pPr defTabSz="457200"/>
              <a:r>
                <a:rPr lang="en-US" sz="1999" b="1" dirty="0">
                  <a:latin typeface="Arial Black" panose="020B0A04020102020204" pitchFamily="34" charset="0"/>
                </a:rPr>
                <a:t>2</a:t>
              </a:r>
              <a:endParaRPr lang="ru-RU" sz="1999" b="1" dirty="0">
                <a:latin typeface="Arial Black" panose="020B0A04020102020204" pitchFamily="34" charset="0"/>
              </a:endParaRPr>
            </a:p>
          </p:txBody>
        </p:sp>
      </p:grpSp>
      <p:grpSp>
        <p:nvGrpSpPr>
          <p:cNvPr id="48" name="Группа 47"/>
          <p:cNvGrpSpPr/>
          <p:nvPr/>
        </p:nvGrpSpPr>
        <p:grpSpPr>
          <a:xfrm>
            <a:off x="343742" y="3337343"/>
            <a:ext cx="482155" cy="477382"/>
            <a:chOff x="855569" y="4947056"/>
            <a:chExt cx="482155" cy="477382"/>
          </a:xfrm>
        </p:grpSpPr>
        <p:sp>
          <p:nvSpPr>
            <p:cNvPr id="39" name="Овал 38"/>
            <p:cNvSpPr/>
            <p:nvPr/>
          </p:nvSpPr>
          <p:spPr>
            <a:xfrm>
              <a:off x="855569" y="4947056"/>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918552" y="4982882"/>
              <a:ext cx="356188" cy="399981"/>
            </a:xfrm>
            <a:prstGeom prst="rect">
              <a:avLst/>
            </a:prstGeom>
            <a:noFill/>
          </p:spPr>
          <p:txBody>
            <a:bodyPr wrap="none" rtlCol="0">
              <a:spAutoFit/>
            </a:bodyPr>
            <a:lstStyle/>
            <a:p>
              <a:pPr defTabSz="457200"/>
              <a:r>
                <a:rPr lang="en-US" sz="1999" b="1" dirty="0">
                  <a:latin typeface="Arial Black" panose="020B0A04020102020204" pitchFamily="34" charset="0"/>
                </a:rPr>
                <a:t>3</a:t>
              </a:r>
              <a:endParaRPr lang="ru-RU" sz="1999" b="1" dirty="0">
                <a:latin typeface="Arial Black" panose="020B0A04020102020204" pitchFamily="34" charset="0"/>
              </a:endParaRPr>
            </a:p>
          </p:txBody>
        </p:sp>
      </p:grpSp>
      <p:sp>
        <p:nvSpPr>
          <p:cNvPr id="41" name="Прямоугольник 40">
            <a:extLst>
              <a:ext uri="{FF2B5EF4-FFF2-40B4-BE49-F238E27FC236}">
                <a16:creationId xmlns:a16="http://schemas.microsoft.com/office/drawing/2014/main" id="{A2C5A27F-7AA7-4310-AE31-50BE848EB24A}"/>
              </a:ext>
            </a:extLst>
          </p:cNvPr>
          <p:cNvSpPr/>
          <p:nvPr/>
        </p:nvSpPr>
        <p:spPr>
          <a:xfrm>
            <a:off x="884485" y="3873576"/>
            <a:ext cx="10720472" cy="784830"/>
          </a:xfrm>
          <a:prstGeom prst="rect">
            <a:avLst/>
          </a:prstGeom>
        </p:spPr>
        <p:txBody>
          <a:bodyPr wrap="square">
            <a:spAutoFit/>
          </a:bodyPr>
          <a:lstStyle/>
          <a:p>
            <a:r>
              <a:rPr lang="uz-Cyrl-UZ" sz="1500" dirty="0">
                <a:solidFill>
                  <a:srgbClr val="002060"/>
                </a:solidFill>
                <a:latin typeface="Cambria" panose="02040503050406030204" pitchFamily="18" charset="0"/>
                <a:ea typeface="Cambria" panose="02040503050406030204" pitchFamily="18" charset="0"/>
              </a:rPr>
              <a:t>Ходимларда коррупцияга нисбатан муросасиз муносабатни шакллантириш мақсадида тарғибот ишларини кўпайтириш, Жамият ходимларининг хуқуқий билимларини ошириш мақсадида ўқув курслари, семенар-тренинглар ва профилактик тадбирларни ташкил қилиш.</a:t>
            </a:r>
            <a:endParaRPr lang="ru-RU" sz="1500" dirty="0">
              <a:solidFill>
                <a:srgbClr val="002060"/>
              </a:solidFill>
              <a:latin typeface="Cambria" panose="02040503050406030204" pitchFamily="18" charset="0"/>
              <a:ea typeface="Cambria" panose="02040503050406030204" pitchFamily="18" charset="0"/>
            </a:endParaRPr>
          </a:p>
        </p:txBody>
      </p:sp>
      <p:grpSp>
        <p:nvGrpSpPr>
          <p:cNvPr id="49" name="Группа 48"/>
          <p:cNvGrpSpPr/>
          <p:nvPr/>
        </p:nvGrpSpPr>
        <p:grpSpPr>
          <a:xfrm>
            <a:off x="347830" y="3968387"/>
            <a:ext cx="482155" cy="477382"/>
            <a:chOff x="855569" y="5540796"/>
            <a:chExt cx="482155" cy="477382"/>
          </a:xfrm>
        </p:grpSpPr>
        <p:sp>
          <p:nvSpPr>
            <p:cNvPr id="42" name="Овал 41"/>
            <p:cNvSpPr/>
            <p:nvPr/>
          </p:nvSpPr>
          <p:spPr>
            <a:xfrm>
              <a:off x="855569" y="5540796"/>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TextBox 42"/>
            <p:cNvSpPr txBox="1"/>
            <p:nvPr/>
          </p:nvSpPr>
          <p:spPr>
            <a:xfrm>
              <a:off x="918552" y="5576622"/>
              <a:ext cx="356188" cy="399981"/>
            </a:xfrm>
            <a:prstGeom prst="rect">
              <a:avLst/>
            </a:prstGeom>
            <a:noFill/>
          </p:spPr>
          <p:txBody>
            <a:bodyPr wrap="none" rtlCol="0">
              <a:spAutoFit/>
            </a:bodyPr>
            <a:lstStyle/>
            <a:p>
              <a:pPr defTabSz="457200"/>
              <a:r>
                <a:rPr lang="en-US" sz="1999" b="1" dirty="0">
                  <a:latin typeface="Arial Black" panose="020B0A04020102020204" pitchFamily="34" charset="0"/>
                </a:rPr>
                <a:t>4</a:t>
              </a:r>
              <a:endParaRPr lang="ru-RU" sz="1999" b="1" dirty="0">
                <a:latin typeface="Arial Black" panose="020B0A04020102020204" pitchFamily="34" charset="0"/>
              </a:endParaRPr>
            </a:p>
          </p:txBody>
        </p:sp>
      </p:grpSp>
      <p:sp>
        <p:nvSpPr>
          <p:cNvPr id="44" name="Прямоугольник 43">
            <a:extLst>
              <a:ext uri="{FF2B5EF4-FFF2-40B4-BE49-F238E27FC236}">
                <a16:creationId xmlns:a16="http://schemas.microsoft.com/office/drawing/2014/main" id="{A2C5A27F-7AA7-4310-AE31-50BE848EB24A}"/>
              </a:ext>
            </a:extLst>
          </p:cNvPr>
          <p:cNvSpPr/>
          <p:nvPr/>
        </p:nvSpPr>
        <p:spPr>
          <a:xfrm>
            <a:off x="860201" y="4622447"/>
            <a:ext cx="10827518" cy="553998"/>
          </a:xfrm>
          <a:prstGeom prst="rect">
            <a:avLst/>
          </a:prstGeom>
        </p:spPr>
        <p:txBody>
          <a:bodyPr wrap="square">
            <a:spAutoFit/>
          </a:bodyPr>
          <a:lstStyle/>
          <a:p>
            <a:pPr algn="just"/>
            <a:r>
              <a:rPr lang="uz-Cyrl-UZ" sz="1500" dirty="0">
                <a:solidFill>
                  <a:srgbClr val="002060"/>
                </a:solidFill>
                <a:latin typeface="Cambria" panose="02040503050406030204" pitchFamily="18" charset="0"/>
                <a:ea typeface="Cambria" panose="02040503050406030204" pitchFamily="18" charset="0"/>
              </a:rPr>
              <a:t>Коррупцияга тааллуқли мурожаатларни адолатли ва холис кўриб чиқилишини таъминлаш, мазкур соҳада ҳуқуқ-тартибот идоралари билан ҳамкорликни йўлга қўйиш.</a:t>
            </a:r>
            <a:endParaRPr lang="ru-RU" sz="1500" dirty="0">
              <a:solidFill>
                <a:srgbClr val="002060"/>
              </a:solidFill>
              <a:latin typeface="Cambria" panose="02040503050406030204" pitchFamily="18" charset="0"/>
              <a:ea typeface="Cambria" panose="02040503050406030204" pitchFamily="18" charset="0"/>
            </a:endParaRPr>
          </a:p>
        </p:txBody>
      </p:sp>
      <p:grpSp>
        <p:nvGrpSpPr>
          <p:cNvPr id="50" name="Группа 49"/>
          <p:cNvGrpSpPr/>
          <p:nvPr/>
        </p:nvGrpSpPr>
        <p:grpSpPr>
          <a:xfrm>
            <a:off x="349303" y="4593848"/>
            <a:ext cx="482155" cy="477382"/>
            <a:chOff x="855569" y="6100828"/>
            <a:chExt cx="482155" cy="477382"/>
          </a:xfrm>
        </p:grpSpPr>
        <p:sp>
          <p:nvSpPr>
            <p:cNvPr id="45" name="Овал 44"/>
            <p:cNvSpPr/>
            <p:nvPr/>
          </p:nvSpPr>
          <p:spPr>
            <a:xfrm>
              <a:off x="855569" y="6100828"/>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p:cNvSpPr txBox="1"/>
            <p:nvPr/>
          </p:nvSpPr>
          <p:spPr>
            <a:xfrm>
              <a:off x="918552" y="6136654"/>
              <a:ext cx="356188" cy="399981"/>
            </a:xfrm>
            <a:prstGeom prst="rect">
              <a:avLst/>
            </a:prstGeom>
            <a:noFill/>
          </p:spPr>
          <p:txBody>
            <a:bodyPr wrap="none" rtlCol="0">
              <a:spAutoFit/>
            </a:bodyPr>
            <a:lstStyle/>
            <a:p>
              <a:pPr defTabSz="457200"/>
              <a:r>
                <a:rPr lang="en-US" sz="1999" b="1" dirty="0">
                  <a:latin typeface="Arial Black" panose="020B0A04020102020204" pitchFamily="34" charset="0"/>
                </a:rPr>
                <a:t>5</a:t>
              </a:r>
              <a:endParaRPr lang="ru-RU" sz="1999" b="1" dirty="0">
                <a:latin typeface="Arial Black" panose="020B0A04020102020204" pitchFamily="34" charset="0"/>
              </a:endParaRPr>
            </a:p>
          </p:txBody>
        </p:sp>
      </p:grpSp>
      <p:pic>
        <p:nvPicPr>
          <p:cNvPr id="51" name="Рисунок 50"/>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l="41332" r="52002"/>
          <a:stretch/>
        </p:blipFill>
        <p:spPr>
          <a:xfrm rot="16200000" flipH="1">
            <a:off x="5907945" y="564158"/>
            <a:ext cx="182578" cy="11788631"/>
          </a:xfrm>
          <a:prstGeom prst="rect">
            <a:avLst/>
          </a:prstGeom>
        </p:spPr>
      </p:pic>
      <p:pic>
        <p:nvPicPr>
          <p:cNvPr id="2" name="Рисунок 1">
            <a:extLst>
              <a:ext uri="{FF2B5EF4-FFF2-40B4-BE49-F238E27FC236}">
                <a16:creationId xmlns:a16="http://schemas.microsoft.com/office/drawing/2014/main" id="{8BA29909-C64D-8899-8C57-E41B1434CDC0}"/>
              </a:ext>
            </a:extLst>
          </p:cNvPr>
          <p:cNvPicPr>
            <a:picLocks noChangeAspect="1"/>
          </p:cNvPicPr>
          <p:nvPr/>
        </p:nvPicPr>
        <p:blipFill>
          <a:blip r:embed="rId9"/>
          <a:stretch>
            <a:fillRect/>
          </a:stretch>
        </p:blipFill>
        <p:spPr>
          <a:xfrm>
            <a:off x="0" y="1"/>
            <a:ext cx="966650" cy="585787"/>
          </a:xfrm>
          <a:prstGeom prst="rect">
            <a:avLst/>
          </a:prstGeom>
        </p:spPr>
      </p:pic>
      <p:sp>
        <p:nvSpPr>
          <p:cNvPr id="4" name="TextBox 3">
            <a:extLst>
              <a:ext uri="{FF2B5EF4-FFF2-40B4-BE49-F238E27FC236}">
                <a16:creationId xmlns:a16="http://schemas.microsoft.com/office/drawing/2014/main" id="{787D3033-8286-2438-8C90-8A12F3F9180B}"/>
              </a:ext>
            </a:extLst>
          </p:cNvPr>
          <p:cNvSpPr txBox="1"/>
          <p:nvPr/>
        </p:nvSpPr>
        <p:spPr>
          <a:xfrm>
            <a:off x="2338367" y="192262"/>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D4A7F114-F82A-A997-D3B9-59CD86DA0CAD}"/>
              </a:ext>
            </a:extLst>
          </p:cNvPr>
          <p:cNvSpPr/>
          <p:nvPr/>
        </p:nvSpPr>
        <p:spPr>
          <a:xfrm>
            <a:off x="0" y="587813"/>
            <a:ext cx="12192000" cy="632482"/>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sz="2000" b="1" dirty="0">
                <a:latin typeface="Cambria" panose="02040503050406030204" pitchFamily="18" charset="0"/>
                <a:ea typeface="Cambria" panose="02040503050406030204" pitchFamily="18" charset="0"/>
              </a:rPr>
              <a:t>IX. </a:t>
            </a:r>
            <a:r>
              <a:rPr lang="uz-Cyrl-UZ" sz="2000" b="1" dirty="0">
                <a:latin typeface="Cambria" panose="02040503050406030204" pitchFamily="18" charset="0"/>
                <a:ea typeface="Cambria" panose="02040503050406030204" pitchFamily="18" charset="0"/>
              </a:rPr>
              <a:t>Коррупцияга қарши кураш тизимини янада ривожлантириш бўйича                                                   таклифлар ва тадбирлар режаси</a:t>
            </a:r>
            <a:endParaRPr lang="ru-RU" sz="20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8A947-4345-EC0B-FCC3-2AFE0592A7BA}"/>
              </a:ext>
            </a:extLst>
          </p:cNvPr>
          <p:cNvSpPr txBox="1"/>
          <p:nvPr/>
        </p:nvSpPr>
        <p:spPr>
          <a:xfrm>
            <a:off x="875105" y="2719424"/>
            <a:ext cx="10772147" cy="553998"/>
          </a:xfrm>
          <a:prstGeom prst="rect">
            <a:avLst/>
          </a:prstGeom>
          <a:noFill/>
        </p:spPr>
        <p:txBody>
          <a:bodyPr wrap="square">
            <a:spAutoFit/>
          </a:bodyPr>
          <a:lstStyle/>
          <a:p>
            <a:pPr algn="just"/>
            <a:r>
              <a:rPr lang="uz-Cyrl-UZ" sz="1500" dirty="0">
                <a:solidFill>
                  <a:srgbClr val="002060"/>
                </a:solidFill>
                <a:latin typeface="Cambria" panose="02040503050406030204" pitchFamily="18" charset="0"/>
                <a:ea typeface="Cambria" panose="02040503050406030204" pitchFamily="18" charset="0"/>
              </a:rPr>
              <a:t>Аниқланган коррупциявий омилларни бартараф этиш бўйича Жамият Бошқарув раиси, Кузатув кенгаши ва юқори турувчи органларга таҳлилий маълумотлар ва таклифлар киритиш, соҳада рақамлаштириш ишларини жадаллаштириш.</a:t>
            </a:r>
            <a:endParaRPr lang="ru-RU" sz="1500"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F84CAA44-6B23-F8DA-9765-632D2346E3F4}"/>
              </a:ext>
            </a:extLst>
          </p:cNvPr>
          <p:cNvSpPr txBox="1"/>
          <p:nvPr/>
        </p:nvSpPr>
        <p:spPr>
          <a:xfrm>
            <a:off x="895568" y="5129250"/>
            <a:ext cx="10726822" cy="553998"/>
          </a:xfrm>
          <a:prstGeom prst="rect">
            <a:avLst/>
          </a:prstGeom>
          <a:noFill/>
        </p:spPr>
        <p:txBody>
          <a:bodyPr wrap="square">
            <a:spAutoFit/>
          </a:bodyPr>
          <a:lstStyle/>
          <a:p>
            <a:pPr algn="just">
              <a:buNone/>
              <a:tabLst>
                <a:tab pos="630555" algn="l"/>
              </a:tabLst>
            </a:pPr>
            <a:r>
              <a:rPr lang="uz-Cyrl-UZ" sz="1500" dirty="0">
                <a:solidFill>
                  <a:srgbClr val="002060"/>
                </a:solidFill>
                <a:latin typeface="Cambria" panose="02040503050406030204" pitchFamily="18" charset="0"/>
                <a:ea typeface="Cambria" panose="02040503050406030204" pitchFamily="18" charset="0"/>
              </a:rPr>
              <a:t>Коррупцияга қарши курашиш бўйича амалга ошириладиган чора-тадбирлар Дастурида белгиланган вазифаларни ўз муддатида, тўлиқ ва сифатли бажарилишини таъминлаш.</a:t>
            </a:r>
            <a:endParaRPr lang="ru-RU" sz="1500" dirty="0">
              <a:solidFill>
                <a:srgbClr val="002060"/>
              </a:solidFill>
              <a:latin typeface="Cambria" panose="02040503050406030204" pitchFamily="18" charset="0"/>
              <a:ea typeface="Cambria" panose="02040503050406030204" pitchFamily="18" charset="0"/>
            </a:endParaRPr>
          </a:p>
        </p:txBody>
      </p:sp>
      <p:grpSp>
        <p:nvGrpSpPr>
          <p:cNvPr id="18" name="Группа 17">
            <a:extLst>
              <a:ext uri="{FF2B5EF4-FFF2-40B4-BE49-F238E27FC236}">
                <a16:creationId xmlns:a16="http://schemas.microsoft.com/office/drawing/2014/main" id="{F3D60179-9F9A-46DE-9A6A-B6929743DE3B}"/>
              </a:ext>
            </a:extLst>
          </p:cNvPr>
          <p:cNvGrpSpPr/>
          <p:nvPr/>
        </p:nvGrpSpPr>
        <p:grpSpPr>
          <a:xfrm>
            <a:off x="384670" y="5191359"/>
            <a:ext cx="482155" cy="477382"/>
            <a:chOff x="855569" y="6100828"/>
            <a:chExt cx="482155" cy="477382"/>
          </a:xfrm>
        </p:grpSpPr>
        <p:sp>
          <p:nvSpPr>
            <p:cNvPr id="24" name="Овал 23">
              <a:extLst>
                <a:ext uri="{FF2B5EF4-FFF2-40B4-BE49-F238E27FC236}">
                  <a16:creationId xmlns:a16="http://schemas.microsoft.com/office/drawing/2014/main" id="{3206016E-D4C9-6854-3C36-C5451A404713}"/>
                </a:ext>
              </a:extLst>
            </p:cNvPr>
            <p:cNvSpPr/>
            <p:nvPr/>
          </p:nvSpPr>
          <p:spPr>
            <a:xfrm>
              <a:off x="855569" y="6100828"/>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0E0E23B7-E316-1996-8D72-EA4DDD0E0D17}"/>
                </a:ext>
              </a:extLst>
            </p:cNvPr>
            <p:cNvSpPr txBox="1"/>
            <p:nvPr/>
          </p:nvSpPr>
          <p:spPr>
            <a:xfrm>
              <a:off x="918552" y="6136654"/>
              <a:ext cx="356188" cy="399981"/>
            </a:xfrm>
            <a:prstGeom prst="rect">
              <a:avLst/>
            </a:prstGeom>
            <a:noFill/>
          </p:spPr>
          <p:txBody>
            <a:bodyPr wrap="none" rtlCol="0">
              <a:spAutoFit/>
            </a:bodyPr>
            <a:lstStyle/>
            <a:p>
              <a:pPr defTabSz="457200"/>
              <a:r>
                <a:rPr lang="uz-Cyrl-UZ" sz="1999" b="1" dirty="0">
                  <a:latin typeface="Arial Black" panose="020B0A04020102020204" pitchFamily="34" charset="0"/>
                </a:rPr>
                <a:t>6</a:t>
              </a:r>
              <a:endParaRPr lang="ru-RU" sz="1999" b="1" dirty="0">
                <a:latin typeface="Arial Black" panose="020B0A04020102020204" pitchFamily="34" charset="0"/>
              </a:endParaRPr>
            </a:p>
          </p:txBody>
        </p:sp>
      </p:grpSp>
      <p:sp>
        <p:nvSpPr>
          <p:cNvPr id="30" name="TextBox 29">
            <a:extLst>
              <a:ext uri="{FF2B5EF4-FFF2-40B4-BE49-F238E27FC236}">
                <a16:creationId xmlns:a16="http://schemas.microsoft.com/office/drawing/2014/main" id="{15E739B6-EFBC-E84F-F56A-BA9C4A96E2B4}"/>
              </a:ext>
            </a:extLst>
          </p:cNvPr>
          <p:cNvSpPr txBox="1"/>
          <p:nvPr/>
        </p:nvSpPr>
        <p:spPr>
          <a:xfrm>
            <a:off x="909410" y="5740743"/>
            <a:ext cx="10863486" cy="553998"/>
          </a:xfrm>
          <a:prstGeom prst="rect">
            <a:avLst/>
          </a:prstGeom>
          <a:noFill/>
        </p:spPr>
        <p:txBody>
          <a:bodyPr wrap="square">
            <a:spAutoFit/>
          </a:bodyPr>
          <a:lstStyle/>
          <a:p>
            <a:pPr algn="just"/>
            <a:r>
              <a:rPr lang="uz-Cyrl-UZ" sz="1500" dirty="0">
                <a:solidFill>
                  <a:srgbClr val="002060"/>
                </a:solidFill>
                <a:latin typeface="Cambria" panose="02040503050406030204" pitchFamily="18" charset="0"/>
                <a:ea typeface="Cambria" panose="02040503050406030204" pitchFamily="18" charset="0"/>
              </a:rPr>
              <a:t>Коррупцияга қарши курашиш соҳасида қабул қилинаётган чора-тадбирлар самарадорлигини баҳолаб бориш, зарур ҳолларда қўшимча тадбирлар ишлаб чиқиш.</a:t>
            </a:r>
            <a:endParaRPr lang="ru-RU" sz="1500" dirty="0">
              <a:solidFill>
                <a:srgbClr val="002060"/>
              </a:solidFill>
              <a:latin typeface="Cambria" panose="02040503050406030204" pitchFamily="18" charset="0"/>
              <a:ea typeface="Cambria" panose="02040503050406030204" pitchFamily="18" charset="0"/>
            </a:endParaRPr>
          </a:p>
        </p:txBody>
      </p:sp>
      <p:grpSp>
        <p:nvGrpSpPr>
          <p:cNvPr id="32" name="Группа 31">
            <a:extLst>
              <a:ext uri="{FF2B5EF4-FFF2-40B4-BE49-F238E27FC236}">
                <a16:creationId xmlns:a16="http://schemas.microsoft.com/office/drawing/2014/main" id="{1EB991E3-DD40-C0C7-BFC3-DB7DBC18AB87}"/>
              </a:ext>
            </a:extLst>
          </p:cNvPr>
          <p:cNvGrpSpPr/>
          <p:nvPr/>
        </p:nvGrpSpPr>
        <p:grpSpPr>
          <a:xfrm>
            <a:off x="378046" y="5787447"/>
            <a:ext cx="482155" cy="794540"/>
            <a:chOff x="855569" y="6100828"/>
            <a:chExt cx="482155" cy="768475"/>
          </a:xfrm>
        </p:grpSpPr>
        <p:sp>
          <p:nvSpPr>
            <p:cNvPr id="33" name="Овал 32">
              <a:extLst>
                <a:ext uri="{FF2B5EF4-FFF2-40B4-BE49-F238E27FC236}">
                  <a16:creationId xmlns:a16="http://schemas.microsoft.com/office/drawing/2014/main" id="{55BFE044-C2E5-82E9-FA49-DFB7BA9696F7}"/>
                </a:ext>
              </a:extLst>
            </p:cNvPr>
            <p:cNvSpPr/>
            <p:nvPr/>
          </p:nvSpPr>
          <p:spPr>
            <a:xfrm>
              <a:off x="855569" y="6100828"/>
              <a:ext cx="482155" cy="477382"/>
            </a:xfrm>
            <a:prstGeom prst="ellipse">
              <a:avLst/>
            </a:prstGeom>
            <a:solidFill>
              <a:srgbClr val="31579B"/>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799"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09203169-E062-1F72-9346-3DEE5869CAB0}"/>
                </a:ext>
              </a:extLst>
            </p:cNvPr>
            <p:cNvSpPr txBox="1"/>
            <p:nvPr/>
          </p:nvSpPr>
          <p:spPr>
            <a:xfrm>
              <a:off x="918552" y="6161673"/>
              <a:ext cx="356188" cy="707630"/>
            </a:xfrm>
            <a:prstGeom prst="rect">
              <a:avLst/>
            </a:prstGeom>
            <a:noFill/>
          </p:spPr>
          <p:txBody>
            <a:bodyPr wrap="none" rtlCol="0">
              <a:spAutoFit/>
            </a:bodyPr>
            <a:lstStyle/>
            <a:p>
              <a:pPr defTabSz="457200"/>
              <a:r>
                <a:rPr lang="uz-Cyrl-UZ" sz="1999" b="1" dirty="0">
                  <a:latin typeface="Arial Black" panose="020B0A04020102020204" pitchFamily="34" charset="0"/>
                </a:rPr>
                <a:t>7</a:t>
              </a:r>
            </a:p>
            <a:p>
              <a:pPr defTabSz="457200"/>
              <a:endParaRPr lang="ru-RU" sz="1999" b="1" dirty="0">
                <a:latin typeface="Arial Black" panose="020B0A04020102020204" pitchFamily="34" charset="0"/>
              </a:endParaRPr>
            </a:p>
          </p:txBody>
        </p:sp>
      </p:grpSp>
      <p:sp>
        <p:nvSpPr>
          <p:cNvPr id="54" name="TextBox 53">
            <a:extLst>
              <a:ext uri="{FF2B5EF4-FFF2-40B4-BE49-F238E27FC236}">
                <a16:creationId xmlns:a16="http://schemas.microsoft.com/office/drawing/2014/main" id="{55035203-4262-7B0A-A1B0-DCC1D3B443D3}"/>
              </a:ext>
            </a:extLst>
          </p:cNvPr>
          <p:cNvSpPr txBox="1"/>
          <p:nvPr/>
        </p:nvSpPr>
        <p:spPr>
          <a:xfrm>
            <a:off x="875105" y="3307336"/>
            <a:ext cx="10836230" cy="553998"/>
          </a:xfrm>
          <a:prstGeom prst="rect">
            <a:avLst/>
          </a:prstGeom>
          <a:noFill/>
        </p:spPr>
        <p:txBody>
          <a:bodyPr wrap="square">
            <a:spAutoFit/>
          </a:bodyPr>
          <a:lstStyle/>
          <a:p>
            <a:pPr algn="just"/>
            <a:r>
              <a:rPr lang="uz-Cyrl-UZ" sz="1500" dirty="0">
                <a:solidFill>
                  <a:srgbClr val="002060"/>
                </a:solidFill>
                <a:latin typeface="Cambria" panose="02040503050406030204" pitchFamily="18" charset="0"/>
                <a:ea typeface="Cambria" panose="02040503050406030204" pitchFamily="18" charset="0"/>
              </a:rPr>
              <a:t>Ходимлар томонидан коррупцияга қарши курашиш бўйича ички-норматив ҳужжатлар талабларига риоя этилишини ўрганиш, ички меъёрий ва хуқуқий хужжатлар билан ходимларни доимий равишда таништириб бориш.</a:t>
            </a:r>
            <a:endParaRPr lang="ru-RU" sz="1500" dirty="0">
              <a:solidFill>
                <a:srgbClr val="002060"/>
              </a:solidFill>
              <a:latin typeface="Cambria" panose="02040503050406030204" pitchFamily="18" charset="0"/>
              <a:ea typeface="Cambria" panose="02040503050406030204" pitchFamily="18" charset="0"/>
            </a:endParaRPr>
          </a:p>
        </p:txBody>
      </p:sp>
      <p:cxnSp>
        <p:nvCxnSpPr>
          <p:cNvPr id="55" name="Прямая соединительная линия 54">
            <a:extLst>
              <a:ext uri="{FF2B5EF4-FFF2-40B4-BE49-F238E27FC236}">
                <a16:creationId xmlns:a16="http://schemas.microsoft.com/office/drawing/2014/main" id="{613FC7EE-2A98-C465-8E1B-6C4D2473F421}"/>
              </a:ext>
            </a:extLst>
          </p:cNvPr>
          <p:cNvCxnSpPr>
            <a:cxnSpLocks/>
          </p:cNvCxnSpPr>
          <p:nvPr/>
        </p:nvCxnSpPr>
        <p:spPr>
          <a:xfrm flipV="1">
            <a:off x="163107" y="1978180"/>
            <a:ext cx="12028893" cy="22191"/>
          </a:xfrm>
          <a:prstGeom prst="line">
            <a:avLst/>
          </a:prstGeom>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2B4B292D-610B-88A0-567D-08D5C1E30C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79469" y="-8445"/>
            <a:ext cx="612531" cy="594234"/>
          </a:xfrm>
          <a:prstGeom prst="rect">
            <a:avLst/>
          </a:prstGeom>
        </p:spPr>
      </p:pic>
      <p:sp>
        <p:nvSpPr>
          <p:cNvPr id="8" name="Прямоугольник 7">
            <a:extLst>
              <a:ext uri="{FF2B5EF4-FFF2-40B4-BE49-F238E27FC236}">
                <a16:creationId xmlns:a16="http://schemas.microsoft.com/office/drawing/2014/main" id="{252B7996-5185-8154-3188-85333F156B27}"/>
              </a:ext>
            </a:extLst>
          </p:cNvPr>
          <p:cNvSpPr/>
          <p:nvPr/>
        </p:nvSpPr>
        <p:spPr>
          <a:xfrm>
            <a:off x="989740" y="1203031"/>
            <a:ext cx="10589729" cy="775149"/>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a:r>
              <a:rPr lang="uz-Cyrl-UZ" sz="1600" b="1" dirty="0">
                <a:solidFill>
                  <a:srgbClr val="002060"/>
                </a:solidFill>
                <a:latin typeface="Cambria" panose="02040503050406030204" pitchFamily="18" charset="0"/>
                <a:ea typeface="Cambria" panose="02040503050406030204" pitchFamily="18" charset="0"/>
              </a:rPr>
              <a:t>Жамият ва унинг таркибий бўлинмаларида коррупция ҳолатлари ва унга сабаб бўлувчи омилларни барвақт аниқлаш, уларни олдини олиш ва чек қўйиш бўйича белгиланган тадбирлар</a:t>
            </a:r>
            <a:endParaRPr lang="ru-RU" sz="1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768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4" name="Объект 2"/>
          <p:cNvSpPr txBox="1"/>
          <p:nvPr/>
        </p:nvSpPr>
        <p:spPr>
          <a:xfrm>
            <a:off x="2502447" y="1767576"/>
            <a:ext cx="7485813" cy="7386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ru-RU" sz="4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C26C764-66DD-6582-55B4-0E29E7BE4DED}"/>
              </a:ext>
            </a:extLst>
          </p:cNvPr>
          <p:cNvSpPr txBox="1"/>
          <p:nvPr/>
        </p:nvSpPr>
        <p:spPr>
          <a:xfrm>
            <a:off x="2344072" y="196515"/>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987D0FE-3B31-CC06-CAA1-BA05C46DE9DC}"/>
              </a:ext>
            </a:extLst>
          </p:cNvPr>
          <p:cNvPicPr>
            <a:picLocks noChangeAspect="1"/>
          </p:cNvPicPr>
          <p:nvPr/>
        </p:nvPicPr>
        <p:blipFill>
          <a:blip r:embed="rId2"/>
          <a:stretch>
            <a:fillRect/>
          </a:stretch>
        </p:blipFill>
        <p:spPr>
          <a:xfrm>
            <a:off x="0" y="0"/>
            <a:ext cx="12192000" cy="365792"/>
          </a:xfrm>
          <a:prstGeom prst="rect">
            <a:avLst/>
          </a:prstGeom>
        </p:spPr>
      </p:pic>
      <p:pic>
        <p:nvPicPr>
          <p:cNvPr id="6" name="Рисунок 5">
            <a:extLst>
              <a:ext uri="{FF2B5EF4-FFF2-40B4-BE49-F238E27FC236}">
                <a16:creationId xmlns:a16="http://schemas.microsoft.com/office/drawing/2014/main" id="{1AEBEBE6-DE6C-8EF8-E1EF-809D39CB2E0D}"/>
              </a:ext>
            </a:extLst>
          </p:cNvPr>
          <p:cNvPicPr>
            <a:picLocks noChangeAspect="1"/>
          </p:cNvPicPr>
          <p:nvPr/>
        </p:nvPicPr>
        <p:blipFill>
          <a:blip r:embed="rId3"/>
          <a:stretch>
            <a:fillRect/>
          </a:stretch>
        </p:blipFill>
        <p:spPr>
          <a:xfrm>
            <a:off x="0" y="1"/>
            <a:ext cx="844062" cy="614270"/>
          </a:xfrm>
          <a:prstGeom prst="rect">
            <a:avLst/>
          </a:prstGeom>
        </p:spPr>
      </p:pic>
      <p:sp>
        <p:nvSpPr>
          <p:cNvPr id="7" name="Прямоугольник 6">
            <a:extLst>
              <a:ext uri="{FF2B5EF4-FFF2-40B4-BE49-F238E27FC236}">
                <a16:creationId xmlns:a16="http://schemas.microsoft.com/office/drawing/2014/main" id="{659F1014-C792-75E4-88B1-1E180AB82E45}"/>
              </a:ext>
            </a:extLst>
          </p:cNvPr>
          <p:cNvSpPr/>
          <p:nvPr/>
        </p:nvSpPr>
        <p:spPr>
          <a:xfrm>
            <a:off x="-17600" y="614271"/>
            <a:ext cx="12192000" cy="49918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latin typeface="Cambria" panose="02040503050406030204" pitchFamily="18" charset="0"/>
              <a:ea typeface="Cambria" panose="02040503050406030204" pitchFamily="18" charset="0"/>
            </a:endParaRPr>
          </a:p>
        </p:txBody>
      </p:sp>
      <p:pic>
        <p:nvPicPr>
          <p:cNvPr id="8" name="Рисунок 7">
            <a:extLst>
              <a:ext uri="{FF2B5EF4-FFF2-40B4-BE49-F238E27FC236}">
                <a16:creationId xmlns:a16="http://schemas.microsoft.com/office/drawing/2014/main" id="{5E574D3C-61F9-C84C-1043-A80C0A1AE545}"/>
              </a:ext>
            </a:extLst>
          </p:cNvPr>
          <p:cNvPicPr>
            <a:picLocks noChangeAspect="1"/>
          </p:cNvPicPr>
          <p:nvPr/>
        </p:nvPicPr>
        <p:blipFill>
          <a:blip r:embed="rId2"/>
          <a:stretch>
            <a:fillRect/>
          </a:stretch>
        </p:blipFill>
        <p:spPr>
          <a:xfrm flipH="1" flipV="1">
            <a:off x="0" y="6502083"/>
            <a:ext cx="12192000" cy="365792"/>
          </a:xfrm>
          <a:prstGeom prst="rect">
            <a:avLst/>
          </a:prstGeom>
        </p:spPr>
      </p:pic>
      <p:sp>
        <p:nvSpPr>
          <p:cNvPr id="11" name="TextBox 10">
            <a:extLst>
              <a:ext uri="{FF2B5EF4-FFF2-40B4-BE49-F238E27FC236}">
                <a16:creationId xmlns:a16="http://schemas.microsoft.com/office/drawing/2014/main" id="{D45A2CAD-92B5-9475-CDD1-77216B9CAFA8}"/>
              </a:ext>
            </a:extLst>
          </p:cNvPr>
          <p:cNvSpPr txBox="1"/>
          <p:nvPr/>
        </p:nvSpPr>
        <p:spPr>
          <a:xfrm>
            <a:off x="966650" y="3059668"/>
            <a:ext cx="10223500" cy="707886"/>
          </a:xfrm>
          <a:prstGeom prst="rect">
            <a:avLst/>
          </a:prstGeom>
          <a:noFill/>
        </p:spPr>
        <p:txBody>
          <a:bodyPr wrap="square">
            <a:spAutoFit/>
          </a:bodyPr>
          <a:lstStyle/>
          <a:p>
            <a:pPr algn="ctr" defTabSz="457200">
              <a:defRPr/>
            </a:pPr>
            <a:r>
              <a:rPr lang="en-US" sz="4000" b="1" dirty="0">
                <a:latin typeface="Cambria" panose="02040503050406030204" pitchFamily="18" charset="0"/>
                <a:ea typeface="Cambria" panose="02040503050406030204" pitchFamily="18" charset="0"/>
                <a:cs typeface="Arial" panose="020B0604020202020204" pitchFamily="34" charset="0"/>
              </a:rPr>
              <a:t>Эътиборингиз учун рахмат!</a:t>
            </a:r>
            <a:endParaRPr lang="ru-RU" sz="4000" b="1" dirty="0">
              <a:latin typeface="Cambria" panose="02040503050406030204" pitchFamily="18" charset="0"/>
              <a:ea typeface="Cambria" panose="02040503050406030204" pitchFamily="18" charset="0"/>
              <a:cs typeface="Arial" panose="020B0604020202020204" pitchFamily="34" charset="0"/>
            </a:endParaRPr>
          </a:p>
        </p:txBody>
      </p:sp>
      <p:pic>
        <p:nvPicPr>
          <p:cNvPr id="3" name="Рисунок 2">
            <a:extLst>
              <a:ext uri="{FF2B5EF4-FFF2-40B4-BE49-F238E27FC236}">
                <a16:creationId xmlns:a16="http://schemas.microsoft.com/office/drawing/2014/main" id="{85CC2181-3C84-4645-FA98-774C325CF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17923" y="0"/>
            <a:ext cx="674077" cy="6142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713CB47-DC8F-4C4B-16E4-DDCCFE5CC1AE}"/>
              </a:ext>
            </a:extLst>
          </p:cNvPr>
          <p:cNvSpPr/>
          <p:nvPr/>
        </p:nvSpPr>
        <p:spPr>
          <a:xfrm>
            <a:off x="174170" y="1831308"/>
            <a:ext cx="5768253" cy="4647426"/>
          </a:xfrm>
          <a:prstGeom prst="rect">
            <a:avLst/>
          </a:prstGeom>
        </p:spPr>
        <p:txBody>
          <a:bodyPr wrap="square">
            <a:spAutoFit/>
          </a:bodyPr>
          <a:lstStyle/>
          <a:p>
            <a:pPr algn="ctr"/>
            <a:r>
              <a:rPr lang="uz-Cyrl-UZ" b="1" dirty="0">
                <a:solidFill>
                  <a:schemeClr val="accent1"/>
                </a:solidFill>
                <a:latin typeface="Cambria" panose="02040503050406030204" pitchFamily="18" charset="0"/>
                <a:ea typeface="Cambria" panose="02040503050406030204" pitchFamily="18" charset="0"/>
                <a:cs typeface="Calibri" panose="020F0502020204030204" pitchFamily="34" charset="0"/>
              </a:rPr>
              <a:t>“Ўзбекгеофизика” АЖда</a:t>
            </a:r>
          </a:p>
          <a:p>
            <a:pPr algn="ctr"/>
            <a:r>
              <a:rPr lang="uz-Cyrl-UZ" b="1" dirty="0">
                <a:solidFill>
                  <a:schemeClr val="accent1"/>
                </a:solidFill>
                <a:latin typeface="Cambria" panose="02040503050406030204" pitchFamily="18" charset="0"/>
                <a:ea typeface="Cambria" panose="02040503050406030204" pitchFamily="18" charset="0"/>
                <a:cs typeface="Calibri" panose="020F0502020204030204" pitchFamily="34" charset="0"/>
              </a:rPr>
              <a:t> “Комплаенс назорат тизими” </a:t>
            </a:r>
          </a:p>
          <a:p>
            <a:pPr algn="ctr"/>
            <a:endParaRPr lang="uz-Cyrl-UZ" sz="1500" b="1" dirty="0">
              <a:solidFill>
                <a:srgbClr val="002060"/>
              </a:solidFill>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Ўзбекистон Республикаси Президентининг 2021 йил 6 июлдаги ПҚ-5177 – сон “Коррупцияга қарши курашиш фаолиятини самарали ташкил этишга доир қўшимча чора-тадбирлар тўғрисидаги” Қарори.</a:t>
            </a:r>
          </a:p>
          <a:p>
            <a:pPr marL="342900" indent="-342900" algn="jus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Ўзбекистон Республикаси Президентининг 2025 йил 21 апрелдаги ПҚ-147-сон “Давлат органлари ва ташкилотларининг коррупцияга қарши ички назорат бўлинмалари мустақиллигини таъминлаш ҳамда фаолияти самарадорлигини ошириш чора-тадбирлари тўғрисида”ги Қарори.</a:t>
            </a:r>
          </a:p>
          <a:p>
            <a:pPr marL="342900" indent="-342900" algn="jus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Ўзбекистон Республикаси Президентининг 2025 йил 30 декабрдаги “Ўзбекистон Республикасида коррупциянинг олдини олиш ва унга қарши курашиш тизимини янада такомиллаштириш тўғрисида”ги ПФ-270-сон Фармони талабларига мувофиқ жорий этилган. </a:t>
            </a:r>
            <a:endParaRPr lang="ru-RU" sz="1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just">
              <a:spcAft>
                <a:spcPts val="300"/>
              </a:spcAft>
            </a:pPr>
            <a:endParaRPr lang="uz-Cyrl-UZ" sz="2000" b="1" dirty="0">
              <a:solidFill>
                <a:srgbClr val="2D4D6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3B67521-2C36-BA29-77BE-AC6D3DCF0B03}"/>
              </a:ext>
            </a:extLst>
          </p:cNvPr>
          <p:cNvSpPr txBox="1"/>
          <p:nvPr/>
        </p:nvSpPr>
        <p:spPr>
          <a:xfrm>
            <a:off x="5942424" y="1831308"/>
            <a:ext cx="5907546" cy="4393254"/>
          </a:xfrm>
          <a:prstGeom prst="rect">
            <a:avLst/>
          </a:prstGeom>
          <a:noFill/>
        </p:spPr>
        <p:txBody>
          <a:bodyPr wrap="square">
            <a:spAutoFit/>
          </a:bodyPr>
          <a:lstStyle/>
          <a:p>
            <a:pPr algn="ctr"/>
            <a:r>
              <a:rPr lang="uz-Cyrl-UZ" b="1" dirty="0">
                <a:solidFill>
                  <a:schemeClr val="accent1"/>
                </a:solidFill>
                <a:latin typeface="Cambria" panose="02040503050406030204" pitchFamily="18" charset="0"/>
                <a:ea typeface="Cambria" panose="02040503050406030204" pitchFamily="18" charset="0"/>
                <a:cs typeface="Calibri" panose="020F0502020204030204" pitchFamily="34" charset="0"/>
              </a:rPr>
              <a:t>“Коррупцияга қарши курашиш соҳасида амалга ошириладиган чора-тадбирлар” ДАСТУРИ</a:t>
            </a:r>
          </a:p>
          <a:p>
            <a:pPr algn="ctr"/>
            <a:endParaRPr lang="uz-Cyrl-UZ" sz="1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“Ўзбекгеофизика” АЖ Кузатув кенгаши томонидан 2026 йилнинг 1 апрелида тасдиқланган.</a:t>
            </a:r>
          </a:p>
          <a:p>
            <a:pPr marL="285750" indent="-285750" algn="just">
              <a:lnSpc>
                <a:spcPct val="107000"/>
              </a:lnSpc>
              <a:spcAft>
                <a:spcPts val="800"/>
              </a:spcAf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“Ўзбекгеофизика” АЖда 2026 йилнинг 1</a:t>
            </a:r>
            <a:r>
              <a:rPr lang="uz-Latn-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чораги давомида “Коррупцияга қарши курашиш соҳасида амалга ошириладиган чора-тадбирлар” Дастурида белгиланган 17 тадбирлар доирасида тегишли ишлар амалга оширилмоқда. </a:t>
            </a:r>
          </a:p>
          <a:p>
            <a:pPr marL="285750" indent="-285750" algn="just">
              <a:lnSpc>
                <a:spcPct val="107000"/>
              </a:lnSpc>
              <a:spcAft>
                <a:spcPts val="800"/>
              </a:spcAf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Ҳисобот даврида Дастурдаги 17 та тадбирнинг, 31 та банди бўйича тадбирлар белгиланган муддатларда амалга оширилган, шундан 12 та бандининг бажарилиши доимий равишда амалга ошириб келинмоқда.  </a:t>
            </a:r>
          </a:p>
          <a:p>
            <a:pPr marL="285750" indent="-285750" algn="just">
              <a:lnSpc>
                <a:spcPct val="107000"/>
              </a:lnSpc>
              <a:spcAft>
                <a:spcPts val="800"/>
              </a:spcAft>
              <a:buFont typeface="Arial" panose="020B0604020202020204" pitchFamily="34" charset="0"/>
              <a:buChar char="•"/>
            </a:pPr>
            <a:r>
              <a:rPr lang="uz-Cyrl-UZ" sz="1500" b="1" dirty="0">
                <a:solidFill>
                  <a:srgbClr val="002060"/>
                </a:solidFill>
                <a:latin typeface="Cambria" panose="02040503050406030204" pitchFamily="18" charset="0"/>
                <a:ea typeface="Cambria" panose="02040503050406030204" pitchFamily="18" charset="0"/>
                <a:cs typeface="Calibri" panose="020F0502020204030204" pitchFamily="34" charset="0"/>
              </a:rPr>
              <a:t>Тўлиқ ёки муддатида бажарилмаган тадбирлар ёки вазифалар мавжуд эмас.</a:t>
            </a:r>
            <a:endParaRPr lang="ru-RU" sz="1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Рисунок 11">
            <a:extLst>
              <a:ext uri="{FF2B5EF4-FFF2-40B4-BE49-F238E27FC236}">
                <a16:creationId xmlns:a16="http://schemas.microsoft.com/office/drawing/2014/main" id="{5B72B1A4-5FCD-0A37-78C0-66D7C192B803}"/>
              </a:ext>
            </a:extLst>
          </p:cNvPr>
          <p:cNvPicPr>
            <a:picLocks noChangeAspect="1"/>
          </p:cNvPicPr>
          <p:nvPr/>
        </p:nvPicPr>
        <p:blipFill>
          <a:blip r:embed="rId2"/>
          <a:stretch>
            <a:fillRect/>
          </a:stretch>
        </p:blipFill>
        <p:spPr>
          <a:xfrm>
            <a:off x="0" y="0"/>
            <a:ext cx="12192000" cy="365792"/>
          </a:xfrm>
          <a:prstGeom prst="rect">
            <a:avLst/>
          </a:prstGeom>
        </p:spPr>
      </p:pic>
      <p:pic>
        <p:nvPicPr>
          <p:cNvPr id="13" name="Рисунок 12">
            <a:extLst>
              <a:ext uri="{FF2B5EF4-FFF2-40B4-BE49-F238E27FC236}">
                <a16:creationId xmlns:a16="http://schemas.microsoft.com/office/drawing/2014/main" id="{4464F7A2-A08A-3105-4A52-D26054D9B76B}"/>
              </a:ext>
            </a:extLst>
          </p:cNvPr>
          <p:cNvPicPr>
            <a:picLocks noChangeAspect="1"/>
          </p:cNvPicPr>
          <p:nvPr/>
        </p:nvPicPr>
        <p:blipFill>
          <a:blip r:embed="rId2"/>
          <a:stretch>
            <a:fillRect/>
          </a:stretch>
        </p:blipFill>
        <p:spPr>
          <a:xfrm flipH="1" flipV="1">
            <a:off x="0" y="6492208"/>
            <a:ext cx="12192000" cy="365792"/>
          </a:xfrm>
          <a:prstGeom prst="rect">
            <a:avLst/>
          </a:prstGeom>
        </p:spPr>
      </p:pic>
      <p:sp>
        <p:nvSpPr>
          <p:cNvPr id="14" name="Прямоугольник 13">
            <a:extLst>
              <a:ext uri="{FF2B5EF4-FFF2-40B4-BE49-F238E27FC236}">
                <a16:creationId xmlns:a16="http://schemas.microsoft.com/office/drawing/2014/main" id="{22FDFF80-E61D-F93D-84A8-56F7DE181956}"/>
              </a:ext>
            </a:extLst>
          </p:cNvPr>
          <p:cNvSpPr/>
          <p:nvPr/>
        </p:nvSpPr>
        <p:spPr>
          <a:xfrm>
            <a:off x="0" y="703200"/>
            <a:ext cx="12192000" cy="99225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uz-Cyrl-UZ" sz="2000" b="1" dirty="0">
                <a:latin typeface="Cambria" panose="02040503050406030204" pitchFamily="18" charset="0"/>
                <a:ea typeface="Cambria" panose="02040503050406030204" pitchFamily="18" charset="0"/>
              </a:rPr>
              <a:t>I.  </a:t>
            </a:r>
            <a:r>
              <a:rPr lang="uz-Cyrl-UZ" sz="2000" b="1" dirty="0">
                <a:latin typeface="Cambria" panose="02040503050406030204" pitchFamily="18" charset="0"/>
                <a:ea typeface="Cambria" panose="02040503050406030204" pitchFamily="18" charset="0"/>
                <a:cs typeface="Calibri" panose="020F0502020204030204" pitchFamily="34" charset="0"/>
              </a:rPr>
              <a:t>“Коррупцияга қарши курашиш соҳасида амалга ошириладиган чора-тадбирлар”                  Дастурининг бажарилгани тўғрисида умумий</a:t>
            </a:r>
          </a:p>
          <a:p>
            <a:pPr algn="ctr" fontAlgn="base">
              <a:spcBef>
                <a:spcPct val="0"/>
              </a:spcBef>
              <a:spcAft>
                <a:spcPct val="0"/>
              </a:spcAft>
              <a:defRPr/>
            </a:pPr>
            <a:r>
              <a:rPr lang="uz-Cyrl-UZ" sz="2000" b="1" dirty="0">
                <a:latin typeface="Cambria" panose="02040503050406030204" pitchFamily="18" charset="0"/>
                <a:ea typeface="Cambria" panose="02040503050406030204" pitchFamily="18" charset="0"/>
                <a:cs typeface="Calibri" panose="020F0502020204030204" pitchFamily="34" charset="0"/>
              </a:rPr>
              <a:t>АХБОРОТ</a:t>
            </a:r>
            <a:endParaRPr lang="ru-RU" sz="2000" b="1" dirty="0">
              <a:latin typeface="Cambria" panose="02040503050406030204" pitchFamily="18" charset="0"/>
              <a:ea typeface="Cambria" panose="02040503050406030204" pitchFamily="18" charset="0"/>
              <a:cs typeface="Calibri" panose="020F0502020204030204" pitchFamily="34" charset="0"/>
            </a:endParaRPr>
          </a:p>
        </p:txBody>
      </p:sp>
      <p:pic>
        <p:nvPicPr>
          <p:cNvPr id="15" name="Рисунок 14">
            <a:extLst>
              <a:ext uri="{FF2B5EF4-FFF2-40B4-BE49-F238E27FC236}">
                <a16:creationId xmlns:a16="http://schemas.microsoft.com/office/drawing/2014/main" id="{DBA43284-9512-CC6E-C86C-08F8BBEE7E9E}"/>
              </a:ext>
            </a:extLst>
          </p:cNvPr>
          <p:cNvPicPr>
            <a:picLocks noChangeAspect="1"/>
          </p:cNvPicPr>
          <p:nvPr/>
        </p:nvPicPr>
        <p:blipFill>
          <a:blip r:embed="rId3"/>
          <a:stretch>
            <a:fillRect/>
          </a:stretch>
        </p:blipFill>
        <p:spPr>
          <a:xfrm>
            <a:off x="0" y="1"/>
            <a:ext cx="966650" cy="703199"/>
          </a:xfrm>
          <a:prstGeom prst="rect">
            <a:avLst/>
          </a:prstGeom>
        </p:spPr>
      </p:pic>
      <p:sp>
        <p:nvSpPr>
          <p:cNvPr id="16" name="TextBox 15">
            <a:extLst>
              <a:ext uri="{FF2B5EF4-FFF2-40B4-BE49-F238E27FC236}">
                <a16:creationId xmlns:a16="http://schemas.microsoft.com/office/drawing/2014/main" id="{169E8E78-8EBC-801F-D18A-D0CE5FFA956C}"/>
              </a:ext>
            </a:extLst>
          </p:cNvPr>
          <p:cNvSpPr txBox="1"/>
          <p:nvPr/>
        </p:nvSpPr>
        <p:spPr>
          <a:xfrm>
            <a:off x="2268372" y="230823"/>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75D16810-86D7-1E9A-467F-DDA6055669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963" y="0"/>
            <a:ext cx="718038" cy="7031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22276" y="26429"/>
            <a:ext cx="12192000" cy="365792"/>
          </a:xfrm>
          <a:prstGeom prst="rect">
            <a:avLst/>
          </a:prstGeom>
        </p:spPr>
      </p:pic>
      <p:pic>
        <p:nvPicPr>
          <p:cNvPr id="7" name="Рисунок 6"/>
          <p:cNvPicPr>
            <a:picLocks noChangeAspect="1"/>
          </p:cNvPicPr>
          <p:nvPr/>
        </p:nvPicPr>
        <p:blipFill>
          <a:blip r:embed="rId3"/>
          <a:stretch>
            <a:fillRect/>
          </a:stretch>
        </p:blipFill>
        <p:spPr>
          <a:xfrm flipH="1" flipV="1">
            <a:off x="0" y="6492208"/>
            <a:ext cx="12192000" cy="365792"/>
          </a:xfrm>
          <a:prstGeom prst="rect">
            <a:avLst/>
          </a:prstGeom>
        </p:spPr>
      </p:pic>
      <p:pic>
        <p:nvPicPr>
          <p:cNvPr id="36" name="Рисунок 35"/>
          <p:cNvPicPr>
            <a:picLocks noChangeAspect="1"/>
          </p:cNvPicPr>
          <p:nvPr/>
        </p:nvPicPr>
        <p:blipFill>
          <a:blip r:embed="rId4">
            <a:duotone>
              <a:srgbClr val="5B9BD5">
                <a:shade val="45000"/>
                <a:satMod val="135000"/>
              </a:srgbClr>
              <a:prstClr val="white"/>
            </a:duotone>
          </a:blip>
          <a:stretch>
            <a:fillRect/>
          </a:stretch>
        </p:blipFill>
        <p:spPr>
          <a:xfrm>
            <a:off x="4330785" y="2027931"/>
            <a:ext cx="1726725" cy="1453760"/>
          </a:xfrm>
          <a:prstGeom prst="rect">
            <a:avLst/>
          </a:prstGeom>
        </p:spPr>
      </p:pic>
      <p:pic>
        <p:nvPicPr>
          <p:cNvPr id="37" name="Рисунок 36"/>
          <p:cNvPicPr>
            <a:picLocks noChangeAspect="1"/>
          </p:cNvPicPr>
          <p:nvPr/>
        </p:nvPicPr>
        <p:blipFill>
          <a:blip r:embed="rId4">
            <a:duotone>
              <a:prstClr val="black"/>
              <a:srgbClr val="70AD47">
                <a:tint val="45000"/>
                <a:satMod val="400000"/>
              </a:srgbClr>
            </a:duotone>
          </a:blip>
          <a:stretch>
            <a:fillRect/>
          </a:stretch>
        </p:blipFill>
        <p:spPr>
          <a:xfrm rot="2717494">
            <a:off x="5848400" y="1916172"/>
            <a:ext cx="1726726" cy="1453760"/>
          </a:xfrm>
          <a:prstGeom prst="rect">
            <a:avLst/>
          </a:prstGeom>
        </p:spPr>
      </p:pic>
      <p:pic>
        <p:nvPicPr>
          <p:cNvPr id="38" name="Рисунок 37"/>
          <p:cNvPicPr>
            <a:picLocks noChangeAspect="1"/>
          </p:cNvPicPr>
          <p:nvPr/>
        </p:nvPicPr>
        <p:blipFill>
          <a:blip r:embed="rId4">
            <a:duotone>
              <a:prstClr val="black"/>
              <a:srgbClr val="ED7D31">
                <a:tint val="45000"/>
                <a:satMod val="400000"/>
              </a:srgbClr>
            </a:duotone>
          </a:blip>
          <a:stretch>
            <a:fillRect/>
          </a:stretch>
        </p:blipFill>
        <p:spPr>
          <a:xfrm rot="5400000">
            <a:off x="7038136" y="2946331"/>
            <a:ext cx="1726726" cy="1453760"/>
          </a:xfrm>
          <a:prstGeom prst="rect">
            <a:avLst/>
          </a:prstGeom>
        </p:spPr>
      </p:pic>
      <p:pic>
        <p:nvPicPr>
          <p:cNvPr id="39" name="Рисунок 38"/>
          <p:cNvPicPr>
            <a:picLocks noChangeAspect="1"/>
          </p:cNvPicPr>
          <p:nvPr/>
        </p:nvPicPr>
        <p:blipFill>
          <a:blip r:embed="rId4">
            <a:duotone>
              <a:prstClr val="black"/>
              <a:srgbClr val="44546A">
                <a:tint val="45000"/>
                <a:satMod val="400000"/>
              </a:srgbClr>
            </a:duotone>
          </a:blip>
          <a:stretch>
            <a:fillRect/>
          </a:stretch>
        </p:blipFill>
        <p:spPr>
          <a:xfrm rot="18923812">
            <a:off x="3344714" y="3172387"/>
            <a:ext cx="1726725" cy="1453760"/>
          </a:xfrm>
          <a:prstGeom prst="rect">
            <a:avLst/>
          </a:prstGeom>
        </p:spPr>
      </p:pic>
      <p:pic>
        <p:nvPicPr>
          <p:cNvPr id="40" name="Рисунок 39"/>
          <p:cNvPicPr>
            <a:picLocks noChangeAspect="1"/>
          </p:cNvPicPr>
          <p:nvPr/>
        </p:nvPicPr>
        <p:blipFill>
          <a:blip r:embed="rId4">
            <a:duotone>
              <a:schemeClr val="accent3">
                <a:shade val="45000"/>
                <a:satMod val="135000"/>
              </a:schemeClr>
              <a:prstClr val="white"/>
            </a:duotone>
          </a:blip>
          <a:stretch>
            <a:fillRect/>
          </a:stretch>
        </p:blipFill>
        <p:spPr>
          <a:xfrm rot="16200000">
            <a:off x="3445298" y="4673058"/>
            <a:ext cx="1726726" cy="1453760"/>
          </a:xfrm>
          <a:prstGeom prst="rect">
            <a:avLst/>
          </a:prstGeom>
        </p:spPr>
      </p:pic>
      <p:sp>
        <p:nvSpPr>
          <p:cNvPr id="42" name="Овал 41"/>
          <p:cNvSpPr/>
          <p:nvPr/>
        </p:nvSpPr>
        <p:spPr>
          <a:xfrm>
            <a:off x="5119409" y="3575726"/>
            <a:ext cx="1955800" cy="1955800"/>
          </a:xfrm>
          <a:prstGeom prst="ellipse">
            <a:avLst/>
          </a:prstGeom>
          <a:solidFill>
            <a:sysClr val="window" lastClr="FFFFFF"/>
          </a:solidFill>
          <a:ln w="76200" cap="flat" cmpd="sng" algn="ctr">
            <a:solidFill>
              <a:sysClr val="window" lastClr="FFFFFF">
                <a:lumMod val="50000"/>
              </a:sysClr>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Прямоугольник 61"/>
          <p:cNvSpPr/>
          <p:nvPr/>
        </p:nvSpPr>
        <p:spPr>
          <a:xfrm>
            <a:off x="0" y="705728"/>
            <a:ext cx="12192000" cy="528042"/>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000" b="1" dirty="0">
                <a:latin typeface="Cambria" panose="02040503050406030204" pitchFamily="18" charset="0"/>
                <a:ea typeface="Cambria" panose="02040503050406030204" pitchFamily="18" charset="0"/>
              </a:rPr>
              <a:t>II . </a:t>
            </a:r>
            <a:r>
              <a:rPr lang="uz-Cyrl-UZ" sz="2000" b="1" dirty="0">
                <a:latin typeface="Cambria" panose="02040503050406030204" pitchFamily="18" charset="0"/>
                <a:ea typeface="Cambria" panose="02040503050406030204" pitchFamily="18" charset="0"/>
                <a:cs typeface="Calibri" panose="020F0502020204030204" pitchFamily="34" charset="0"/>
              </a:rPr>
              <a:t>Коррупцияга қарши курашиш бўйича сиёсат ва тартиб-таомиллар</a:t>
            </a:r>
            <a:endParaRPr lang="ru-RU" sz="2000" dirty="0">
              <a:latin typeface="Cambria" panose="02040503050406030204" pitchFamily="18" charset="0"/>
              <a:ea typeface="Cambria" panose="02040503050406030204" pitchFamily="18" charset="0"/>
              <a:cs typeface="Calibri" panose="020F0502020204030204" pitchFamily="34" charset="0"/>
            </a:endParaRPr>
          </a:p>
        </p:txBody>
      </p:sp>
      <p:sp>
        <p:nvSpPr>
          <p:cNvPr id="71" name="object 2"/>
          <p:cNvSpPr txBox="1">
            <a:spLocks/>
          </p:cNvSpPr>
          <p:nvPr/>
        </p:nvSpPr>
        <p:spPr>
          <a:xfrm>
            <a:off x="296190" y="5149747"/>
            <a:ext cx="3401306" cy="1228971"/>
          </a:xfrm>
          <a:prstGeom prst="rect">
            <a:avLst/>
          </a:prstGeom>
          <a:effectLst/>
        </p:spPr>
        <p:txBody>
          <a:bodyPr vert="horz" wrap="square" lIns="0" tIns="74085"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57200" algn="just"/>
            <a:r>
              <a:rPr lang="uz-Cyrl-UZ" sz="1500" b="1" cap="none" spc="-120" dirty="0">
                <a:solidFill>
                  <a:srgbClr val="2F5597"/>
                </a:solidFill>
                <a:latin typeface="Cambria" panose="02040503050406030204" pitchFamily="18" charset="0"/>
                <a:ea typeface="Cambria" panose="02040503050406030204" pitchFamily="18" charset="0"/>
                <a:cs typeface="Calibri" panose="020F0502020204030204" pitchFamily="34" charset="0"/>
              </a:rPr>
              <a:t>“Ўзбекгеофизика” АЖнинг “Коррупцияга қарши курашиш ишларининг самарадорлиги” якуний баҳолаш натижалари бўйича – </a:t>
            </a:r>
            <a:r>
              <a:rPr lang="uz-Cyrl-UZ" sz="1500" b="1" cap="none" spc="-120" dirty="0">
                <a:solidFill>
                  <a:srgbClr val="FF0000"/>
                </a:solidFill>
                <a:latin typeface="Cambria" panose="02040503050406030204" pitchFamily="18" charset="0"/>
                <a:ea typeface="Cambria" panose="02040503050406030204" pitchFamily="18" charset="0"/>
                <a:cs typeface="Calibri" panose="020F0502020204030204" pitchFamily="34" charset="0"/>
              </a:rPr>
              <a:t>93 балл </a:t>
            </a:r>
            <a:r>
              <a:rPr lang="uz-Cyrl-UZ" sz="1500" b="1" cap="none" spc="-120" dirty="0">
                <a:solidFill>
                  <a:srgbClr val="2F5597"/>
                </a:solidFill>
                <a:latin typeface="Cambria" panose="02040503050406030204" pitchFamily="18" charset="0"/>
                <a:ea typeface="Cambria" panose="02040503050406030204" pitchFamily="18" charset="0"/>
                <a:cs typeface="Calibri" panose="020F0502020204030204" pitchFamily="34" charset="0"/>
              </a:rPr>
              <a:t>билан баҳоланди   </a:t>
            </a:r>
            <a:endParaRPr lang="uz-Cyrl-UZ" sz="1500" b="1" cap="none" dirty="0">
              <a:solidFill>
                <a:srgbClr val="2F5597"/>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2" name="object 2"/>
          <p:cNvSpPr txBox="1">
            <a:spLocks/>
          </p:cNvSpPr>
          <p:nvPr/>
        </p:nvSpPr>
        <p:spPr>
          <a:xfrm>
            <a:off x="264064" y="1240075"/>
            <a:ext cx="4042949" cy="1459803"/>
          </a:xfrm>
          <a:prstGeom prst="rect">
            <a:avLst/>
          </a:prstGeom>
          <a:effectLst/>
        </p:spPr>
        <p:txBody>
          <a:bodyPr vert="horz" wrap="square" lIns="0" tIns="74085"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57200" algn="just"/>
            <a:r>
              <a:rPr lang="uz-Cyrl-UZ" sz="1500" b="1" cap="none" spc="-120" dirty="0">
                <a:solidFill>
                  <a:srgbClr val="2F5597"/>
                </a:solidFill>
                <a:latin typeface="Cambria" panose="02040503050406030204" pitchFamily="18" charset="0"/>
                <a:ea typeface="Cambria" panose="02040503050406030204" pitchFamily="18" charset="0"/>
                <a:cs typeface="Calibri" panose="020F0502020204030204" pitchFamily="34" charset="0"/>
              </a:rPr>
              <a:t>Коррупцияга қарши курашиш соҳасига оид барча ички меъёрий ҳужжатлар билан Жамият ходимларини таништириш мақсадида ташкилот расмий сайти ва бошқа алоқа каналлари орқали ходимларга етказилди </a:t>
            </a:r>
            <a:r>
              <a:rPr lang="uz-Cyrl-UZ" sz="1500" b="1" cap="none" spc="-120" dirty="0">
                <a:solidFill>
                  <a:srgbClr val="FF0000"/>
                </a:solidFill>
                <a:latin typeface="Cambria" panose="02040503050406030204" pitchFamily="18" charset="0"/>
                <a:ea typeface="Cambria" panose="02040503050406030204" pitchFamily="18" charset="0"/>
                <a:cs typeface="Calibri" panose="020F0502020204030204" pitchFamily="34" charset="0"/>
              </a:rPr>
              <a:t>(Ҳужжатлар тўплами, слайдлар ва расмий сайт орқали). </a:t>
            </a:r>
            <a:endParaRPr lang="ru-RU" sz="1500" b="1" cap="none" spc="-12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74" name="object 2"/>
          <p:cNvSpPr txBox="1">
            <a:spLocks/>
          </p:cNvSpPr>
          <p:nvPr/>
        </p:nvSpPr>
        <p:spPr>
          <a:xfrm>
            <a:off x="8090336" y="1170007"/>
            <a:ext cx="4042949" cy="1690635"/>
          </a:xfrm>
          <a:prstGeom prst="rect">
            <a:avLst/>
          </a:prstGeom>
          <a:effectLst/>
        </p:spPr>
        <p:txBody>
          <a:bodyPr vert="horz" wrap="square" lIns="0" tIns="74085"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uz-Cyrl-UZ" sz="1500" b="1" cap="none" spc="-120" dirty="0">
                <a:solidFill>
                  <a:srgbClr val="2F5597"/>
                </a:solidFill>
                <a:latin typeface="Cambria" panose="02040503050406030204" pitchFamily="18" charset="0"/>
                <a:ea typeface="Cambria" panose="02040503050406030204" pitchFamily="18" charset="0"/>
                <a:cs typeface="Calibri" panose="020F0502020204030204" pitchFamily="34" charset="0"/>
              </a:rPr>
              <a:t>                “Ўзбекгеофизика” АЖнинг вазифа, функциялари ва хавф-хатарларни баҳолаш натижалари Коррупцияга қарши курашиш агентлигининг «E-Anticor.uz» электрон платформасига белгиланган муддатларда, ўрнатилган тартибда жойлаштирилди </a:t>
            </a:r>
            <a:r>
              <a:rPr lang="uz-Cyrl-UZ" sz="1500" b="1" cap="none" spc="-120" dirty="0">
                <a:solidFill>
                  <a:srgbClr val="FF0000"/>
                </a:solidFill>
                <a:latin typeface="Cambria" panose="02040503050406030204" pitchFamily="18" charset="0"/>
                <a:ea typeface="Cambria" panose="02040503050406030204" pitchFamily="18" charset="0"/>
                <a:cs typeface="Calibri" panose="020F0502020204030204" pitchFamily="34" charset="0"/>
              </a:rPr>
              <a:t>(2022 йил 11 майдаги  ПҚ-240-сон  Қарор)  </a:t>
            </a:r>
            <a:endParaRPr lang="ru-RU" sz="1500" b="1" cap="none" spc="-12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6" name="Рисунок 75"/>
          <p:cNvPicPr>
            <a:picLocks noChangeAspect="1"/>
          </p:cNvPicPr>
          <p:nvPr/>
        </p:nvPicPr>
        <p:blipFill>
          <a:blip r:embed="rId5">
            <a:grayscl/>
          </a:blip>
          <a:stretch>
            <a:fillRect/>
          </a:stretch>
        </p:blipFill>
        <p:spPr>
          <a:xfrm>
            <a:off x="5540337" y="4133743"/>
            <a:ext cx="1193908" cy="894432"/>
          </a:xfrm>
          <a:prstGeom prst="rect">
            <a:avLst/>
          </a:prstGeom>
        </p:spPr>
      </p:pic>
      <p:pic>
        <p:nvPicPr>
          <p:cNvPr id="77" name="Рисунок 76"/>
          <p:cNvPicPr>
            <a:picLocks noChangeAspect="1"/>
          </p:cNvPicPr>
          <p:nvPr/>
        </p:nvPicPr>
        <p:blipFill>
          <a:blip r:embed="rId6">
            <a:biLevel thresh="50000"/>
          </a:blip>
          <a:stretch>
            <a:fillRect/>
          </a:stretch>
        </p:blipFill>
        <p:spPr>
          <a:xfrm>
            <a:off x="3946905" y="4950856"/>
            <a:ext cx="642654" cy="650206"/>
          </a:xfrm>
          <a:prstGeom prst="rect">
            <a:avLst/>
          </a:prstGeom>
        </p:spPr>
      </p:pic>
      <p:pic>
        <p:nvPicPr>
          <p:cNvPr id="79" name="Рисунок 78"/>
          <p:cNvPicPr>
            <a:picLocks noChangeAspect="1"/>
          </p:cNvPicPr>
          <p:nvPr/>
        </p:nvPicPr>
        <p:blipFill>
          <a:blip r:embed="rId7">
            <a:biLevel thresh="50000"/>
          </a:blip>
          <a:stretch>
            <a:fillRect/>
          </a:stretch>
        </p:blipFill>
        <p:spPr>
          <a:xfrm>
            <a:off x="3934898" y="3369244"/>
            <a:ext cx="666667" cy="734181"/>
          </a:xfrm>
          <a:prstGeom prst="rect">
            <a:avLst/>
          </a:prstGeom>
        </p:spPr>
      </p:pic>
      <p:pic>
        <p:nvPicPr>
          <p:cNvPr id="80" name="Рисунок 79"/>
          <p:cNvPicPr>
            <a:picLocks noChangeAspect="1"/>
          </p:cNvPicPr>
          <p:nvPr/>
        </p:nvPicPr>
        <p:blipFill>
          <a:blip r:embed="rId8">
            <a:biLevel thresh="25000"/>
          </a:blip>
          <a:stretch>
            <a:fillRect/>
          </a:stretch>
        </p:blipFill>
        <p:spPr>
          <a:xfrm>
            <a:off x="4893326" y="2306088"/>
            <a:ext cx="754296" cy="743273"/>
          </a:xfrm>
          <a:prstGeom prst="rect">
            <a:avLst/>
          </a:prstGeom>
          <a:effectLst/>
        </p:spPr>
      </p:pic>
      <p:pic>
        <p:nvPicPr>
          <p:cNvPr id="81" name="Рисунок 80"/>
          <p:cNvPicPr>
            <a:picLocks noChangeAspect="1"/>
          </p:cNvPicPr>
          <p:nvPr/>
        </p:nvPicPr>
        <p:blipFill>
          <a:blip r:embed="rId9">
            <a:biLevel thresh="50000"/>
          </a:blip>
          <a:stretch>
            <a:fillRect/>
          </a:stretch>
        </p:blipFill>
        <p:spPr>
          <a:xfrm>
            <a:off x="6481763" y="2379168"/>
            <a:ext cx="772604" cy="611640"/>
          </a:xfrm>
          <a:prstGeom prst="rect">
            <a:avLst/>
          </a:prstGeom>
        </p:spPr>
      </p:pic>
      <p:pic>
        <p:nvPicPr>
          <p:cNvPr id="83" name="Рисунок 82"/>
          <p:cNvPicPr>
            <a:picLocks noChangeAspect="1"/>
          </p:cNvPicPr>
          <p:nvPr/>
        </p:nvPicPr>
        <p:blipFill>
          <a:blip r:embed="rId10">
            <a:biLevel thresh="50000"/>
          </a:blip>
          <a:stretch>
            <a:fillRect/>
          </a:stretch>
        </p:blipFill>
        <p:spPr>
          <a:xfrm>
            <a:off x="7659212" y="3383211"/>
            <a:ext cx="545376" cy="706028"/>
          </a:xfrm>
          <a:prstGeom prst="rect">
            <a:avLst/>
          </a:prstGeom>
        </p:spPr>
      </p:pic>
      <p:sp>
        <p:nvSpPr>
          <p:cNvPr id="31" name="object 2">
            <a:extLst>
              <a:ext uri="{FF2B5EF4-FFF2-40B4-BE49-F238E27FC236}">
                <a16:creationId xmlns:a16="http://schemas.microsoft.com/office/drawing/2014/main" id="{B4266947-1BC1-4222-9771-67427678CD96}"/>
              </a:ext>
            </a:extLst>
          </p:cNvPr>
          <p:cNvSpPr txBox="1">
            <a:spLocks/>
          </p:cNvSpPr>
          <p:nvPr/>
        </p:nvSpPr>
        <p:spPr>
          <a:xfrm>
            <a:off x="8778112" y="4463399"/>
            <a:ext cx="3211015" cy="1921468"/>
          </a:xfrm>
          <a:prstGeom prst="rect">
            <a:avLst/>
          </a:prstGeom>
          <a:effectLst/>
        </p:spPr>
        <p:txBody>
          <a:bodyPr vert="horz" wrap="square" lIns="0" tIns="74085"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uz-Cyrl-UZ" sz="1500" b="1" cap="none" spc="-120" dirty="0">
                <a:solidFill>
                  <a:srgbClr val="2F5597"/>
                </a:solidFill>
                <a:latin typeface="Cambria" panose="02040503050406030204" pitchFamily="18" charset="0"/>
                <a:ea typeface="Cambria" panose="02040503050406030204" pitchFamily="18" charset="0"/>
                <a:cs typeface="Calibri" panose="020F0502020204030204" pitchFamily="34" charset="0"/>
              </a:rPr>
              <a:t>                   Жамиятда “Комплаенс-назорати” тизими самарадорлигини таъминлаш бўйича амалга оширилган ишлар тўғрисидаги ҳар ойлик маълумотлар Агентликнинг “E-antikorrupsiya” марказлашган ахборот модулига белгиланган муддатларда киритилди </a:t>
            </a:r>
            <a:r>
              <a:rPr lang="uz-Cyrl-UZ" sz="1500" b="1" cap="none" spc="-120" dirty="0">
                <a:solidFill>
                  <a:srgbClr val="FF0000"/>
                </a:solidFill>
                <a:latin typeface="Cambria" panose="02040503050406030204" pitchFamily="18" charset="0"/>
                <a:ea typeface="Cambria" panose="02040503050406030204" pitchFamily="18" charset="0"/>
                <a:cs typeface="Calibri" panose="020F0502020204030204" pitchFamily="34" charset="0"/>
              </a:rPr>
              <a:t>(2026 йилнинг январь-март ойлари).</a:t>
            </a:r>
            <a:endParaRPr lang="ru-RU" sz="1500" b="1" spc="-12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pic>
        <p:nvPicPr>
          <p:cNvPr id="34" name="Рисунок 33">
            <a:extLst>
              <a:ext uri="{FF2B5EF4-FFF2-40B4-BE49-F238E27FC236}">
                <a16:creationId xmlns:a16="http://schemas.microsoft.com/office/drawing/2014/main" id="{147A40DD-9856-43A8-8F2E-5DF97472DF3A}"/>
              </a:ext>
            </a:extLst>
          </p:cNvPr>
          <p:cNvPicPr>
            <a:picLocks noChangeAspect="1"/>
          </p:cNvPicPr>
          <p:nvPr/>
        </p:nvPicPr>
        <p:blipFill>
          <a:blip r:embed="rId4">
            <a:duotone>
              <a:schemeClr val="accent4">
                <a:shade val="45000"/>
                <a:satMod val="135000"/>
              </a:schemeClr>
              <a:prstClr val="white"/>
            </a:duotone>
          </a:blip>
          <a:stretch>
            <a:fillRect/>
          </a:stretch>
        </p:blipFill>
        <p:spPr>
          <a:xfrm rot="8125702">
            <a:off x="7092523" y="4427487"/>
            <a:ext cx="1726726" cy="1453760"/>
          </a:xfrm>
          <a:prstGeom prst="rect">
            <a:avLst/>
          </a:prstGeom>
        </p:spPr>
      </p:pic>
      <p:pic>
        <p:nvPicPr>
          <p:cNvPr id="35" name="Рисунок 34">
            <a:extLst>
              <a:ext uri="{FF2B5EF4-FFF2-40B4-BE49-F238E27FC236}">
                <a16:creationId xmlns:a16="http://schemas.microsoft.com/office/drawing/2014/main" id="{B0D1C673-5192-4643-916A-C45C3B30C359}"/>
              </a:ext>
            </a:extLst>
          </p:cNvPr>
          <p:cNvPicPr>
            <a:picLocks noChangeAspect="1"/>
          </p:cNvPicPr>
          <p:nvPr/>
        </p:nvPicPr>
        <p:blipFill>
          <a:blip r:embed="rId11"/>
          <a:stretch>
            <a:fillRect/>
          </a:stretch>
        </p:blipFill>
        <p:spPr>
          <a:xfrm>
            <a:off x="7623977" y="4799907"/>
            <a:ext cx="669697" cy="706786"/>
          </a:xfrm>
          <a:prstGeom prst="rect">
            <a:avLst/>
          </a:prstGeom>
        </p:spPr>
      </p:pic>
      <p:sp>
        <p:nvSpPr>
          <p:cNvPr id="13" name="TextBox 12">
            <a:extLst>
              <a:ext uri="{FF2B5EF4-FFF2-40B4-BE49-F238E27FC236}">
                <a16:creationId xmlns:a16="http://schemas.microsoft.com/office/drawing/2014/main" id="{CF676F41-1B78-9A39-B5DD-B2D6D90C2D1D}"/>
              </a:ext>
            </a:extLst>
          </p:cNvPr>
          <p:cNvSpPr txBox="1"/>
          <p:nvPr/>
        </p:nvSpPr>
        <p:spPr>
          <a:xfrm>
            <a:off x="8684307" y="2906243"/>
            <a:ext cx="3529969" cy="1556323"/>
          </a:xfrm>
          <a:prstGeom prst="rect">
            <a:avLst/>
          </a:prstGeom>
          <a:noFill/>
        </p:spPr>
        <p:txBody>
          <a:bodyPr wrap="square">
            <a:spAutoFit/>
          </a:bodyPr>
          <a:lstStyle/>
          <a:p>
            <a:pPr indent="450215" algn="just">
              <a:lnSpc>
                <a:spcPct val="107000"/>
              </a:lnSpc>
              <a:spcAft>
                <a:spcPts val="800"/>
              </a:spcAft>
              <a:buNone/>
            </a:pPr>
            <a:r>
              <a:rPr lang="uz-Cyrl-UZ" sz="1500" b="1" spc="-120" dirty="0">
                <a:ln w="3175" cmpd="sng">
                  <a:noFill/>
                </a:ln>
                <a:solidFill>
                  <a:srgbClr val="2F5597"/>
                </a:solidFill>
                <a:latin typeface="Cambria" panose="02040503050406030204" pitchFamily="18" charset="0"/>
                <a:ea typeface="Cambria" panose="02040503050406030204" pitchFamily="18" charset="0"/>
                <a:cs typeface="Calibri" panose="020F0502020204030204" pitchFamily="34" charset="0"/>
              </a:rPr>
              <a:t>“Устюрт ГЭ”, “Яккабоғ ГЭ” ҳамда “Бухоро ГЭ” филиалларида комплаенс назорати бўйича масъул ходимлар тайинланди ва тегишли ишлар ташкил этилмоқда </a:t>
            </a:r>
            <a:r>
              <a:rPr lang="uz-Cyrl-UZ" sz="1500" b="1" spc="-120" dirty="0">
                <a:ln w="3175" cmpd="sng">
                  <a:noFill/>
                </a:ln>
                <a:solidFill>
                  <a:srgbClr val="FF0000"/>
                </a:solidFill>
                <a:latin typeface="Cambria" panose="02040503050406030204" pitchFamily="18" charset="0"/>
                <a:ea typeface="Cambria" panose="02040503050406030204" pitchFamily="18" charset="0"/>
                <a:cs typeface="Calibri" panose="020F0502020204030204" pitchFamily="34" charset="0"/>
              </a:rPr>
              <a:t>(2025 йил 21 апрелдаги ПҚ-147-сон Қарор)</a:t>
            </a:r>
            <a:endParaRPr lang="ru-RU" sz="1500" b="1" spc="-120" dirty="0">
              <a:ln w="3175" cmpd="sng">
                <a:noFill/>
              </a:ln>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5B137FB2-2B8B-5A6A-86D5-26CAC9F22668}"/>
              </a:ext>
            </a:extLst>
          </p:cNvPr>
          <p:cNvSpPr txBox="1"/>
          <p:nvPr/>
        </p:nvSpPr>
        <p:spPr>
          <a:xfrm>
            <a:off x="228774" y="2698938"/>
            <a:ext cx="3373245" cy="2400657"/>
          </a:xfrm>
          <a:prstGeom prst="rect">
            <a:avLst/>
          </a:prstGeom>
          <a:noFill/>
        </p:spPr>
        <p:txBody>
          <a:bodyPr wrap="square">
            <a:spAutoFit/>
          </a:bodyPr>
          <a:lstStyle/>
          <a:p>
            <a:pPr indent="457200" algn="just"/>
            <a:r>
              <a:rPr lang="uz-Cyrl-UZ" sz="1500" b="1" spc="-120" dirty="0">
                <a:ln w="3175" cmpd="sng">
                  <a:noFill/>
                </a:ln>
                <a:solidFill>
                  <a:srgbClr val="2F5597"/>
                </a:solidFill>
                <a:latin typeface="Cambria" panose="02040503050406030204" pitchFamily="18" charset="0"/>
                <a:ea typeface="Cambria" panose="02040503050406030204" pitchFamily="18" charset="0"/>
                <a:cs typeface="Calibri" panose="020F0502020204030204" pitchFamily="34" charset="0"/>
              </a:rPr>
              <a:t>“Коррупцияга қарши курашиш ишларининг самарадорлиги” бўйича Рейтинг баҳолашнинг барча индикаторлари Жамият ва унинг таркибий бўлинмалари қамровида Коррупцияга қарши курашиш Агентлигининг “E-anticоr.uz” электрон платформасига 2025 йил натижалари бўйича киритилди </a:t>
            </a:r>
            <a:r>
              <a:rPr lang="uz-Cyrl-UZ" sz="1500" b="1" spc="-120" dirty="0">
                <a:ln w="3175" cmpd="sng">
                  <a:noFill/>
                </a:ln>
                <a:solidFill>
                  <a:srgbClr val="C00000"/>
                </a:solidFill>
                <a:latin typeface="Cambria" panose="02040503050406030204" pitchFamily="18" charset="0"/>
                <a:ea typeface="Cambria" panose="02040503050406030204" pitchFamily="18" charset="0"/>
                <a:cs typeface="Calibri" panose="020F0502020204030204" pitchFamily="34" charset="0"/>
              </a:rPr>
              <a:t>(2022 йил 12 январдаги ПҚ-81-сон Қарор) </a:t>
            </a:r>
          </a:p>
        </p:txBody>
      </p:sp>
      <p:pic>
        <p:nvPicPr>
          <p:cNvPr id="19" name="Рисунок 18">
            <a:extLst>
              <a:ext uri="{FF2B5EF4-FFF2-40B4-BE49-F238E27FC236}">
                <a16:creationId xmlns:a16="http://schemas.microsoft.com/office/drawing/2014/main" id="{4BA0ACF2-F79B-4567-6CCD-8E28B6282117}"/>
              </a:ext>
            </a:extLst>
          </p:cNvPr>
          <p:cNvPicPr>
            <a:picLocks noChangeAspect="1"/>
          </p:cNvPicPr>
          <p:nvPr/>
        </p:nvPicPr>
        <p:blipFill>
          <a:blip r:embed="rId12"/>
          <a:stretch>
            <a:fillRect/>
          </a:stretch>
        </p:blipFill>
        <p:spPr>
          <a:xfrm>
            <a:off x="0" y="0"/>
            <a:ext cx="966650" cy="704894"/>
          </a:xfrm>
          <a:prstGeom prst="rect">
            <a:avLst/>
          </a:prstGeom>
        </p:spPr>
      </p:pic>
      <p:sp>
        <p:nvSpPr>
          <p:cNvPr id="20" name="TextBox 19">
            <a:extLst>
              <a:ext uri="{FF2B5EF4-FFF2-40B4-BE49-F238E27FC236}">
                <a16:creationId xmlns:a16="http://schemas.microsoft.com/office/drawing/2014/main" id="{9CCFEF0A-4B03-D52B-42B4-E0E1AA967122}"/>
              </a:ext>
            </a:extLst>
          </p:cNvPr>
          <p:cNvSpPr txBox="1"/>
          <p:nvPr/>
        </p:nvSpPr>
        <p:spPr>
          <a:xfrm>
            <a:off x="2359100" y="204803"/>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B560E9B8-0D3E-F243-EDE4-6BF22E2CB6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482755" y="0"/>
            <a:ext cx="709246" cy="699423"/>
          </a:xfrm>
          <a:prstGeom prst="rect">
            <a:avLst/>
          </a:prstGeom>
        </p:spPr>
      </p:pic>
    </p:spTree>
    <p:extLst>
      <p:ext uri="{BB962C8B-B14F-4D97-AF65-F5344CB8AC3E}">
        <p14:creationId xmlns:p14="http://schemas.microsoft.com/office/powerpoint/2010/main" val="74631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Скругленный прямоугольник 34"/>
          <p:cNvSpPr/>
          <p:nvPr/>
        </p:nvSpPr>
        <p:spPr>
          <a:xfrm>
            <a:off x="8242342" y="1461809"/>
            <a:ext cx="3844426" cy="2290668"/>
          </a:xfrm>
          <a:prstGeom prst="roundRect">
            <a:avLst/>
          </a:prstGeom>
          <a:noFill/>
          <a:ln w="38100">
            <a:solidFill>
              <a:srgbClr val="5DB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stretch>
            <a:fillRect/>
          </a:stretch>
        </p:blipFill>
        <p:spPr>
          <a:xfrm>
            <a:off x="0" y="0"/>
            <a:ext cx="12178166" cy="365792"/>
          </a:xfrm>
          <a:prstGeom prst="rect">
            <a:avLst/>
          </a:prstGeom>
        </p:spPr>
      </p:pic>
      <p:pic>
        <p:nvPicPr>
          <p:cNvPr id="7" name="Рисунок 6"/>
          <p:cNvPicPr>
            <a:picLocks noChangeAspect="1"/>
          </p:cNvPicPr>
          <p:nvPr/>
        </p:nvPicPr>
        <p:blipFill>
          <a:blip r:embed="rId3"/>
          <a:stretch>
            <a:fillRect/>
          </a:stretch>
        </p:blipFill>
        <p:spPr>
          <a:xfrm flipH="1" flipV="1">
            <a:off x="0" y="6492208"/>
            <a:ext cx="12192000" cy="365792"/>
          </a:xfrm>
          <a:prstGeom prst="rect">
            <a:avLst/>
          </a:prstGeom>
        </p:spPr>
      </p:pic>
      <p:sp>
        <p:nvSpPr>
          <p:cNvPr id="16" name="Прямоугольник 15">
            <a:extLst>
              <a:ext uri="{FF2B5EF4-FFF2-40B4-BE49-F238E27FC236}">
                <a16:creationId xmlns:a16="http://schemas.microsoft.com/office/drawing/2014/main" id="{A52998A3-5FAB-4119-93BE-40EAC6A20CEA}"/>
              </a:ext>
            </a:extLst>
          </p:cNvPr>
          <p:cNvSpPr/>
          <p:nvPr/>
        </p:nvSpPr>
        <p:spPr>
          <a:xfrm>
            <a:off x="410051" y="1579115"/>
            <a:ext cx="3822885" cy="2062103"/>
          </a:xfrm>
          <a:prstGeom prst="rect">
            <a:avLst/>
          </a:prstGeom>
        </p:spPr>
        <p:txBody>
          <a:bodyPr wrap="square">
            <a:spAutoFit/>
          </a:bodyPr>
          <a:lstStyle/>
          <a:p>
            <a:pPr algn="ctr"/>
            <a:r>
              <a:rPr lang="uz-Cyrl-UZ" sz="1600" b="1" dirty="0">
                <a:solidFill>
                  <a:srgbClr val="000000"/>
                </a:solidFill>
                <a:latin typeface="Cambria" panose="02040503050406030204" pitchFamily="18" charset="0"/>
                <a:cs typeface="Times New Roman" panose="02020603050405020304" pitchFamily="18" charset="0"/>
              </a:rPr>
              <a:t>“Ўзбекгеофизика” АЖнинг коррупциявий хавф-хатарларни баҳолаш Услубиёти” талабларига биноан Жамиятнинг бўлимлари, тўғридан-тўғри бўйсунувчи партиялари фаолиятида коррупциявий хавф-хатарлар таҳлил қилинди</a:t>
            </a:r>
            <a:endParaRPr lang="ru-RU" sz="1600" b="1" dirty="0">
              <a:solidFill>
                <a:srgbClr val="000000"/>
              </a:solidFill>
              <a:latin typeface="Cambria" panose="02040503050406030204" pitchFamily="18" charset="0"/>
              <a:cs typeface="Times New Roman" panose="02020603050405020304" pitchFamily="18" charset="0"/>
            </a:endParaRPr>
          </a:p>
        </p:txBody>
      </p:sp>
      <p:sp>
        <p:nvSpPr>
          <p:cNvPr id="34" name="Скругленный прямоугольник 33"/>
          <p:cNvSpPr/>
          <p:nvPr/>
        </p:nvSpPr>
        <p:spPr>
          <a:xfrm>
            <a:off x="232232" y="1488491"/>
            <a:ext cx="3980737" cy="2209088"/>
          </a:xfrm>
          <a:prstGeom prst="roundRect">
            <a:avLst/>
          </a:prstGeom>
          <a:noFill/>
          <a:ln w="38100">
            <a:solidFill>
              <a:srgbClr val="034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DB854AE3-4B7C-4ABA-58EB-B8D732859D1A}"/>
              </a:ext>
            </a:extLst>
          </p:cNvPr>
          <p:cNvSpPr/>
          <p:nvPr/>
        </p:nvSpPr>
        <p:spPr>
          <a:xfrm>
            <a:off x="0" y="675419"/>
            <a:ext cx="12192000" cy="6299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000" b="1" dirty="0">
                <a:latin typeface="Cambria" panose="02040503050406030204" pitchFamily="18" charset="0"/>
                <a:ea typeface="Cambria" panose="02040503050406030204" pitchFamily="18" charset="0"/>
              </a:rPr>
              <a:t>III . </a:t>
            </a:r>
            <a:r>
              <a:rPr lang="uz-Cyrl-UZ" sz="2000" b="1" dirty="0">
                <a:latin typeface="Cambria" panose="02040503050406030204" pitchFamily="18" charset="0"/>
                <a:ea typeface="Cambria" panose="02040503050406030204" pitchFamily="18" charset="0"/>
                <a:cs typeface="Calibri" panose="020F0502020204030204" pitchFamily="34" charset="0"/>
              </a:rPr>
              <a:t>“Ўзбекгеофизика” АЖда хавф-хатарларни баҳолаш</a:t>
            </a:r>
            <a:endParaRPr lang="ru-RU" sz="2000" b="1" dirty="0">
              <a:latin typeface="Cambria" panose="02040503050406030204" pitchFamily="18" charset="0"/>
              <a:ea typeface="Cambria" panose="020405030504060302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C53BEDF2-4248-CA21-5F9A-D6FC2B07A002}"/>
              </a:ext>
            </a:extLst>
          </p:cNvPr>
          <p:cNvSpPr txBox="1"/>
          <p:nvPr/>
        </p:nvSpPr>
        <p:spPr>
          <a:xfrm>
            <a:off x="8182215" y="1634522"/>
            <a:ext cx="3904553" cy="1917448"/>
          </a:xfrm>
          <a:prstGeom prst="rect">
            <a:avLst/>
          </a:prstGeom>
          <a:noFill/>
        </p:spPr>
        <p:txBody>
          <a:bodyPr wrap="square">
            <a:spAutoFit/>
          </a:bodyPr>
          <a:lstStyle/>
          <a:p>
            <a:pPr indent="450215" algn="ctr">
              <a:lnSpc>
                <a:spcPct val="107000"/>
              </a:lnSpc>
              <a:spcAft>
                <a:spcPts val="800"/>
              </a:spcAft>
              <a:buNone/>
            </a:pPr>
            <a:r>
              <a:rPr lang="uz-Cyrl-UZ" sz="16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“Ўзбекгеофизика” АЖда аниқланган </a:t>
            </a:r>
            <a:r>
              <a:rPr lang="uz-Cyrl-UZ" sz="1600" b="1"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17 та </a:t>
            </a:r>
            <a:r>
              <a:rPr lang="uz-Cyrl-UZ" sz="16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функциялар бўйича коррупциявий хавф-хатарлар баҳоланди ва Агентликнинг “</a:t>
            </a:r>
            <a:r>
              <a:rPr lang="uz-Latn-UZ" sz="16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E</a:t>
            </a:r>
            <a:r>
              <a:rPr lang="uz-Cyrl-UZ" sz="16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-anticоr.uz” электрон платформасига жойлаштирилди </a:t>
            </a:r>
            <a:r>
              <a:rPr lang="uz-Cyrl-UZ" sz="1600" b="1"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a:t>
            </a:r>
            <a:r>
              <a:rPr lang="uz-Cyrl-UZ" sz="1600" b="1" dirty="0">
                <a:solidFill>
                  <a:srgbClr val="C00000"/>
                </a:solidFill>
                <a:latin typeface="Cambria" panose="02040503050406030204" pitchFamily="18" charset="0"/>
                <a:cs typeface="Times New Roman" panose="02020603050405020304" pitchFamily="18" charset="0"/>
              </a:rPr>
              <a:t>2022 йил 11 майдаги ПҚ-240-сон Қарор)</a:t>
            </a:r>
            <a:endParaRPr lang="ru-RU" sz="1600" b="1" dirty="0">
              <a:solidFill>
                <a:srgbClr val="C00000"/>
              </a:solidFill>
              <a:latin typeface="Cambria" panose="02040503050406030204" pitchFamily="18" charset="0"/>
              <a:cs typeface="Times New Roman" panose="02020603050405020304" pitchFamily="18" charset="0"/>
            </a:endParaRPr>
          </a:p>
        </p:txBody>
      </p:sp>
      <p:sp>
        <p:nvSpPr>
          <p:cNvPr id="15" name="Скругленный прямоугольник 34">
            <a:extLst>
              <a:ext uri="{FF2B5EF4-FFF2-40B4-BE49-F238E27FC236}">
                <a16:creationId xmlns:a16="http://schemas.microsoft.com/office/drawing/2014/main" id="{EC15C8D2-D261-6352-6B6E-2D3A96E83FFF}"/>
              </a:ext>
            </a:extLst>
          </p:cNvPr>
          <p:cNvSpPr/>
          <p:nvPr/>
        </p:nvSpPr>
        <p:spPr>
          <a:xfrm>
            <a:off x="166650" y="5427291"/>
            <a:ext cx="11920118" cy="92341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a:extLst>
              <a:ext uri="{FF2B5EF4-FFF2-40B4-BE49-F238E27FC236}">
                <a16:creationId xmlns:a16="http://schemas.microsoft.com/office/drawing/2014/main" id="{5659DA2C-01C2-7F41-F404-7329E0D8F95A}"/>
              </a:ext>
            </a:extLst>
          </p:cNvPr>
          <p:cNvSpPr txBox="1"/>
          <p:nvPr/>
        </p:nvSpPr>
        <p:spPr>
          <a:xfrm>
            <a:off x="2561247" y="4110611"/>
            <a:ext cx="7242624" cy="1127040"/>
          </a:xfrm>
          <a:prstGeom prst="rect">
            <a:avLst/>
          </a:prstGeom>
          <a:noFill/>
        </p:spPr>
        <p:txBody>
          <a:bodyPr wrap="square">
            <a:spAutoFit/>
          </a:bodyPr>
          <a:lstStyle/>
          <a:p>
            <a:pPr algn="ctr">
              <a:lnSpc>
                <a:spcPct val="107000"/>
              </a:lnSpc>
              <a:spcAft>
                <a:spcPts val="800"/>
              </a:spcAft>
              <a:buNone/>
            </a:pPr>
            <a:r>
              <a:rPr lang="uz-Cyrl-UZ" sz="1600" b="1" dirty="0">
                <a:solidFill>
                  <a:srgbClr val="000000"/>
                </a:solidFill>
                <a:latin typeface="Cambria" panose="02040503050406030204" pitchFamily="18" charset="0"/>
                <a:cs typeface="Times New Roman" panose="02020603050405020304" pitchFamily="18" charset="0"/>
              </a:rPr>
              <a:t>“Ўзбекгеофизика” АЖда коррупциявий хавф-хатарларни баҳолаш Услубиёти” талабларига мувофиқ  </a:t>
            </a:r>
            <a:r>
              <a:rPr lang="uz-Cyrl-UZ" sz="1600" b="1" dirty="0">
                <a:solidFill>
                  <a:srgbClr val="FF0000"/>
                </a:solidFill>
                <a:latin typeface="Cambria" panose="02040503050406030204" pitchFamily="18" charset="0"/>
                <a:cs typeface="Times New Roman" panose="02020603050405020304" pitchFamily="18" charset="0"/>
              </a:rPr>
              <a:t>425 та </a:t>
            </a:r>
            <a:r>
              <a:rPr lang="uz-Cyrl-UZ" sz="1600" b="1" dirty="0">
                <a:solidFill>
                  <a:srgbClr val="000000"/>
                </a:solidFill>
                <a:latin typeface="Cambria" panose="02040503050406030204" pitchFamily="18" charset="0"/>
                <a:cs typeface="Times New Roman" panose="02020603050405020304" pitchFamily="18" charset="0"/>
              </a:rPr>
              <a:t>лавозимларда коррупциявий хавф-хатарлар аниқланди ва баҳоланди</a:t>
            </a:r>
            <a:r>
              <a:rPr lang="uz-Latn-UZ" sz="1600" b="1" dirty="0">
                <a:solidFill>
                  <a:srgbClr val="000000"/>
                </a:solidFill>
                <a:latin typeface="Cambria" panose="02040503050406030204" pitchFamily="18" charset="0"/>
                <a:cs typeface="Times New Roman" panose="02020603050405020304" pitchFamily="18" charset="0"/>
              </a:rPr>
              <a:t>                                                                      </a:t>
            </a:r>
            <a:r>
              <a:rPr lang="uz-Cyrl-UZ" sz="1600" b="1" dirty="0">
                <a:solidFill>
                  <a:srgbClr val="000000"/>
                </a:solidFill>
                <a:latin typeface="Cambria" panose="02040503050406030204" pitchFamily="18" charset="0"/>
                <a:cs typeface="Times New Roman" panose="02020603050405020304" pitchFamily="18" charset="0"/>
              </a:rPr>
              <a:t> </a:t>
            </a:r>
            <a:r>
              <a:rPr lang="uz-Latn-UZ" sz="1600" b="1" dirty="0">
                <a:solidFill>
                  <a:srgbClr val="000000"/>
                </a:solidFill>
                <a:latin typeface="Cambria" panose="02040503050406030204" pitchFamily="18" charset="0"/>
                <a:cs typeface="Times New Roman" panose="02020603050405020304" pitchFamily="18" charset="0"/>
              </a:rPr>
              <a:t>(</a:t>
            </a:r>
            <a:r>
              <a:rPr lang="uz-Cyrl-UZ" sz="1600" b="1" dirty="0">
                <a:solidFill>
                  <a:srgbClr val="000000"/>
                </a:solidFill>
                <a:latin typeface="Cambria" panose="02040503050406030204" pitchFamily="18" charset="0"/>
                <a:cs typeface="Times New Roman" panose="02020603050405020304" pitchFamily="18" charset="0"/>
              </a:rPr>
              <a:t>юқори - </a:t>
            </a:r>
            <a:r>
              <a:rPr lang="uz-Cyrl-UZ" sz="1600" b="1" dirty="0">
                <a:solidFill>
                  <a:srgbClr val="FF0000"/>
                </a:solidFill>
                <a:latin typeface="Cambria" panose="02040503050406030204" pitchFamily="18" charset="0"/>
                <a:cs typeface="Times New Roman" panose="02020603050405020304" pitchFamily="18" charset="0"/>
              </a:rPr>
              <a:t>96 та,</a:t>
            </a:r>
            <a:r>
              <a:rPr lang="uz-Cyrl-UZ" sz="1600" b="1" dirty="0">
                <a:solidFill>
                  <a:srgbClr val="000000"/>
                </a:solidFill>
                <a:latin typeface="Cambria" panose="02040503050406030204" pitchFamily="18" charset="0"/>
                <a:cs typeface="Times New Roman" panose="02020603050405020304" pitchFamily="18" charset="0"/>
              </a:rPr>
              <a:t> ўрта </a:t>
            </a:r>
            <a:r>
              <a:rPr lang="uz-Cyrl-UZ" sz="1600" b="1" dirty="0">
                <a:solidFill>
                  <a:srgbClr val="FF0000"/>
                </a:solidFill>
                <a:latin typeface="Cambria" panose="02040503050406030204" pitchFamily="18" charset="0"/>
                <a:cs typeface="Times New Roman" panose="02020603050405020304" pitchFamily="18" charset="0"/>
              </a:rPr>
              <a:t>191</a:t>
            </a:r>
            <a:r>
              <a:rPr lang="uz-Cyrl-UZ" sz="1600" b="1" dirty="0">
                <a:latin typeface="Cambria" panose="02040503050406030204" pitchFamily="18" charset="0"/>
                <a:cs typeface="Times New Roman" panose="02020603050405020304" pitchFamily="18" charset="0"/>
              </a:rPr>
              <a:t> -</a:t>
            </a:r>
            <a:r>
              <a:rPr lang="uz-Cyrl-UZ" sz="1600" b="1" dirty="0">
                <a:solidFill>
                  <a:srgbClr val="FF0000"/>
                </a:solidFill>
                <a:latin typeface="Cambria" panose="02040503050406030204" pitchFamily="18" charset="0"/>
                <a:cs typeface="Times New Roman" panose="02020603050405020304" pitchFamily="18" charset="0"/>
              </a:rPr>
              <a:t> та </a:t>
            </a:r>
            <a:r>
              <a:rPr lang="uz-Cyrl-UZ" sz="1600" b="1" dirty="0">
                <a:solidFill>
                  <a:srgbClr val="000000"/>
                </a:solidFill>
                <a:latin typeface="Cambria" panose="02040503050406030204" pitchFamily="18" charset="0"/>
                <a:cs typeface="Times New Roman" panose="02020603050405020304" pitchFamily="18" charset="0"/>
              </a:rPr>
              <a:t>ҳамда паст - </a:t>
            </a:r>
            <a:r>
              <a:rPr lang="uz-Cyrl-UZ" sz="1600" b="1" dirty="0">
                <a:solidFill>
                  <a:srgbClr val="FF0000"/>
                </a:solidFill>
                <a:latin typeface="Cambria" panose="02040503050406030204" pitchFamily="18" charset="0"/>
                <a:cs typeface="Times New Roman" panose="02020603050405020304" pitchFamily="18" charset="0"/>
              </a:rPr>
              <a:t>38 та</a:t>
            </a:r>
            <a:r>
              <a:rPr lang="uz-Cyrl-UZ" sz="1600" b="1" dirty="0">
                <a:latin typeface="Cambria" panose="02040503050406030204" pitchFamily="18" charset="0"/>
                <a:cs typeface="Times New Roman" panose="02020603050405020304" pitchFamily="18" charset="0"/>
              </a:rPr>
              <a:t>)</a:t>
            </a:r>
            <a:endParaRPr lang="ru-RU" sz="1600" b="1" dirty="0">
              <a:latin typeface="Cambria" panose="02040503050406030204" pitchFamily="18" charset="0"/>
              <a:cs typeface="Times New Roman" panose="02020603050405020304" pitchFamily="18" charset="0"/>
            </a:endParaRPr>
          </a:p>
        </p:txBody>
      </p:sp>
      <p:pic>
        <p:nvPicPr>
          <p:cNvPr id="32" name="Рисунок 31">
            <a:extLst>
              <a:ext uri="{FF2B5EF4-FFF2-40B4-BE49-F238E27FC236}">
                <a16:creationId xmlns:a16="http://schemas.microsoft.com/office/drawing/2014/main" id="{FDE44EF6-D8EE-20F8-05E1-75A542D20DE1}"/>
              </a:ext>
            </a:extLst>
          </p:cNvPr>
          <p:cNvPicPr>
            <a:picLocks noChangeAspect="1"/>
          </p:cNvPicPr>
          <p:nvPr/>
        </p:nvPicPr>
        <p:blipFill>
          <a:blip r:embed="rId4"/>
          <a:stretch>
            <a:fillRect/>
          </a:stretch>
        </p:blipFill>
        <p:spPr>
          <a:xfrm>
            <a:off x="0" y="-7870"/>
            <a:ext cx="833936" cy="675419"/>
          </a:xfrm>
          <a:prstGeom prst="rect">
            <a:avLst/>
          </a:prstGeom>
        </p:spPr>
      </p:pic>
      <p:sp>
        <p:nvSpPr>
          <p:cNvPr id="33" name="TextBox 32">
            <a:extLst>
              <a:ext uri="{FF2B5EF4-FFF2-40B4-BE49-F238E27FC236}">
                <a16:creationId xmlns:a16="http://schemas.microsoft.com/office/drawing/2014/main" id="{9E579660-5EC0-D2CD-763B-23900930367C}"/>
              </a:ext>
            </a:extLst>
          </p:cNvPr>
          <p:cNvSpPr txBox="1"/>
          <p:nvPr/>
        </p:nvSpPr>
        <p:spPr>
          <a:xfrm>
            <a:off x="2321493" y="230314"/>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E8451BF-562F-BE06-3D49-54CFF663F9DB}"/>
              </a:ext>
            </a:extLst>
          </p:cNvPr>
          <p:cNvSpPr txBox="1"/>
          <p:nvPr/>
        </p:nvSpPr>
        <p:spPr>
          <a:xfrm>
            <a:off x="-13835" y="5441387"/>
            <a:ext cx="12192001" cy="815351"/>
          </a:xfrm>
          <a:prstGeom prst="rect">
            <a:avLst/>
          </a:prstGeom>
          <a:noFill/>
        </p:spPr>
        <p:txBody>
          <a:bodyPr wrap="square">
            <a:spAutoFit/>
          </a:bodyPr>
          <a:lstStyle/>
          <a:p>
            <a:pPr algn="ctr">
              <a:lnSpc>
                <a:spcPct val="107000"/>
              </a:lnSpc>
              <a:spcAft>
                <a:spcPts val="800"/>
              </a:spcAft>
              <a:buNone/>
            </a:pPr>
            <a:r>
              <a:rPr lang="uz-Cyrl-UZ" sz="1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a:t>
            </a:r>
            <a:r>
              <a:rPr lang="uz-Cyrl-UZ" sz="15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оррупциявий хавф-хатарлар харитаси ва коррупцияга қарши курашиш бўйича дастур ишлаб чиқилди, коррупциявий хавф-хатар юқори бўлган лавозимлар рўйхати шакллантирилди, коррупцияга мойил бўлган муносабатлар реестри юритилди ва </a:t>
            </a:r>
            <a:r>
              <a:rPr lang="uz-Cyrl-UZ" sz="1500" b="1" dirty="0">
                <a:solidFill>
                  <a:srgbClr val="002060"/>
                </a:solidFill>
                <a:effectLst/>
                <a:latin typeface="Cambria" panose="02040503050406030204" pitchFamily="18" charset="0"/>
                <a:ea typeface="Cambria" panose="02040503050406030204" pitchFamily="18" charset="0"/>
              </a:rPr>
              <a:t>коррупцион хавф-хатарлар “юқори” бўлган лавозим ва ходимлар билан алоҳида режа асосида иш ташкил этилди.</a:t>
            </a:r>
            <a:endParaRPr lang="ru-RU" sz="1500" b="1" dirty="0">
              <a:solidFill>
                <a:srgbClr val="002060"/>
              </a:solidFill>
              <a:effectLst/>
              <a:latin typeface="Cambria" panose="02040503050406030204" pitchFamily="18" charset="0"/>
              <a:ea typeface="Cambria" panose="02040503050406030204" pitchFamily="18" charset="0"/>
            </a:endParaRPr>
          </a:p>
        </p:txBody>
      </p:sp>
      <p:sp>
        <p:nvSpPr>
          <p:cNvPr id="43" name="Скругленный прямоугольник 34">
            <a:extLst>
              <a:ext uri="{FF2B5EF4-FFF2-40B4-BE49-F238E27FC236}">
                <a16:creationId xmlns:a16="http://schemas.microsoft.com/office/drawing/2014/main" id="{EF381167-2385-06E8-52FB-30FB1672A2E1}"/>
              </a:ext>
            </a:extLst>
          </p:cNvPr>
          <p:cNvSpPr/>
          <p:nvPr/>
        </p:nvSpPr>
        <p:spPr>
          <a:xfrm>
            <a:off x="2474687" y="3986797"/>
            <a:ext cx="7242625" cy="12691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 name="Picture 3" descr="C:\Users\Marat_Khabibulin\Desktop\Картинки\images.jpg">
            <a:extLst>
              <a:ext uri="{FF2B5EF4-FFF2-40B4-BE49-F238E27FC236}">
                <a16:creationId xmlns:a16="http://schemas.microsoft.com/office/drawing/2014/main" id="{CD3E6E12-5286-597D-2EAD-F62F836712AB}"/>
              </a:ext>
            </a:extLst>
          </p:cNvPr>
          <p:cNvPicPr>
            <a:picLocks noChangeAspect="1" noChangeArrowheads="1"/>
          </p:cNvPicPr>
          <p:nvPr/>
        </p:nvPicPr>
        <p:blipFill>
          <a:blip r:embed="rId5" cstate="print"/>
          <a:srcRect/>
          <a:stretch>
            <a:fillRect/>
          </a:stretch>
        </p:blipFill>
        <p:spPr bwMode="auto">
          <a:xfrm>
            <a:off x="4876469" y="1366701"/>
            <a:ext cx="2612180" cy="2290668"/>
          </a:xfrm>
          <a:prstGeom prst="rect">
            <a:avLst/>
          </a:prstGeom>
          <a:noFill/>
          <a:ln w="9525">
            <a:noFill/>
            <a:miter lim="800000"/>
            <a:headEnd/>
            <a:tailEnd/>
          </a:ln>
        </p:spPr>
      </p:pic>
      <p:pic>
        <p:nvPicPr>
          <p:cNvPr id="2" name="Рисунок 1">
            <a:extLst>
              <a:ext uri="{FF2B5EF4-FFF2-40B4-BE49-F238E27FC236}">
                <a16:creationId xmlns:a16="http://schemas.microsoft.com/office/drawing/2014/main" id="{5D297E9E-BC1C-DE22-48E0-51253BFD83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5169" y="0"/>
            <a:ext cx="726831" cy="675419"/>
          </a:xfrm>
          <a:prstGeom prst="rect">
            <a:avLst/>
          </a:prstGeom>
        </p:spPr>
      </p:pic>
      <p:cxnSp>
        <p:nvCxnSpPr>
          <p:cNvPr id="30" name="Прямая соединительная линия 29"/>
          <p:cNvCxnSpPr>
            <a:cxnSpLocks/>
          </p:cNvCxnSpPr>
          <p:nvPr/>
        </p:nvCxnSpPr>
        <p:spPr>
          <a:xfrm>
            <a:off x="6086914" y="3429000"/>
            <a:ext cx="0" cy="516100"/>
          </a:xfrm>
          <a:prstGeom prst="line">
            <a:avLst/>
          </a:prstGeom>
          <a:ln w="57150">
            <a:solidFill>
              <a:srgbClr val="AF1113"/>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cxnSpLocks/>
          </p:cNvCxnSpPr>
          <p:nvPr/>
        </p:nvCxnSpPr>
        <p:spPr>
          <a:xfrm>
            <a:off x="7649308" y="2399614"/>
            <a:ext cx="593034" cy="0"/>
          </a:xfrm>
          <a:prstGeom prst="line">
            <a:avLst/>
          </a:prstGeom>
          <a:ln w="57150">
            <a:solidFill>
              <a:srgbClr val="5DB42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cxnSpLocks/>
          </p:cNvCxnSpPr>
          <p:nvPr/>
        </p:nvCxnSpPr>
        <p:spPr>
          <a:xfrm>
            <a:off x="4212970" y="2399614"/>
            <a:ext cx="578838" cy="0"/>
          </a:xfrm>
          <a:prstGeom prst="line">
            <a:avLst/>
          </a:prstGeom>
          <a:ln w="57150">
            <a:solidFill>
              <a:srgbClr val="0347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26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Объект 10"/>
          <p:cNvSpPr txBox="1">
            <a:spLocks/>
          </p:cNvSpPr>
          <p:nvPr/>
        </p:nvSpPr>
        <p:spPr>
          <a:xfrm>
            <a:off x="465279" y="3387588"/>
            <a:ext cx="5063650" cy="297231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C00000"/>
              </a:buClr>
              <a:buFont typeface="Wingdings" pitchFamily="2" charset="2"/>
              <a:buChar char="v"/>
            </a:pPr>
            <a:r>
              <a:rPr lang="uz-Cyrl-UZ" sz="6000" b="1" dirty="0">
                <a:latin typeface="Cambria" panose="02040503050406030204" pitchFamily="18" charset="0"/>
                <a:ea typeface="Cambria" panose="02040503050406030204" pitchFamily="18" charset="0"/>
                <a:cs typeface="Times New Roman" panose="02020603050405020304" pitchFamily="18" charset="0"/>
              </a:rPr>
              <a:t>“Непотизм”  </a:t>
            </a:r>
          </a:p>
          <a:p>
            <a:pPr algn="just">
              <a:buClr>
                <a:srgbClr val="C00000"/>
              </a:buClr>
            </a:pPr>
            <a:r>
              <a:rPr lang="uz-Latn-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210</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та </a:t>
            </a:r>
            <a:r>
              <a:rPr lang="uz-Cyrl-UZ" sz="6000" b="1" dirty="0">
                <a:latin typeface="Cambria" panose="02040503050406030204" pitchFamily="18" charset="0"/>
                <a:ea typeface="Cambria" panose="02040503050406030204" pitchFamily="18" charset="0"/>
                <a:cs typeface="Times New Roman" panose="02020603050405020304" pitchFamily="18" charset="0"/>
              </a:rPr>
              <a:t>“Эҳтимолий” </a:t>
            </a:r>
            <a:r>
              <a:rPr lang="uz-Cyrl-UZ" sz="6000" dirty="0">
                <a:latin typeface="Cambria" panose="02040503050406030204" pitchFamily="18" charset="0"/>
                <a:ea typeface="Cambria" panose="02040503050406030204" pitchFamily="18" charset="0"/>
                <a:cs typeface="Times New Roman" panose="02020603050405020304" pitchFamily="18" charset="0"/>
              </a:rPr>
              <a:t>манфаатлар тўқнашуви ҳолатлари аниқланди.</a:t>
            </a:r>
            <a:r>
              <a:rPr lang="uz-Latn-UZ" sz="6000" dirty="0">
                <a:latin typeface="Cambria" panose="02040503050406030204" pitchFamily="18" charset="0"/>
                <a:ea typeface="Cambria" panose="02040503050406030204" pitchFamily="18" charset="0"/>
                <a:cs typeface="Times New Roman" panose="02020603050405020304" pitchFamily="18" charset="0"/>
              </a:rPr>
              <a:t> </a:t>
            </a:r>
            <a:endParaRPr lang="uz-Cyrl-UZ" sz="6000" dirty="0">
              <a:latin typeface="Cambria" panose="02040503050406030204" pitchFamily="18" charset="0"/>
              <a:ea typeface="Cambria" panose="02040503050406030204" pitchFamily="18" charset="0"/>
              <a:cs typeface="Times New Roman" panose="02020603050405020304" pitchFamily="18" charset="0"/>
            </a:endParaRPr>
          </a:p>
          <a:p>
            <a:pPr algn="ctr">
              <a:buClr>
                <a:srgbClr val="C00000"/>
              </a:buClr>
              <a:buFont typeface="Wingdings" pitchFamily="2" charset="2"/>
              <a:buChar char="v"/>
            </a:pPr>
            <a:r>
              <a:rPr lang="uz-Cyrl-UZ" sz="6000" b="1" dirty="0">
                <a:latin typeface="Cambria" panose="02040503050406030204" pitchFamily="18" charset="0"/>
                <a:ea typeface="Cambria" panose="02040503050406030204" pitchFamily="18" charset="0"/>
                <a:cs typeface="Times New Roman" panose="02020603050405020304" pitchFamily="18" charset="0"/>
              </a:rPr>
              <a:t>“Афилланганлик” </a:t>
            </a:r>
          </a:p>
          <a:p>
            <a:pPr algn="just">
              <a:buClr>
                <a:srgbClr val="C00000"/>
              </a:buClr>
            </a:pP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95</a:t>
            </a:r>
            <a:r>
              <a:rPr lang="uz-Cyrl-UZ" sz="6000" dirty="0">
                <a:solidFill>
                  <a:srgbClr val="FF0000"/>
                </a:solidFill>
                <a:latin typeface="Cambria" panose="02040503050406030204" pitchFamily="18" charset="0"/>
                <a:ea typeface="Cambria" panose="02040503050406030204" pitchFamily="18" charset="0"/>
                <a:cs typeface="Times New Roman" pitchFamily="18" charset="0"/>
              </a:rPr>
              <a:t> </a:t>
            </a:r>
            <a:r>
              <a:rPr lang="uz-Cyrl-UZ" sz="6000" b="1" dirty="0">
                <a:solidFill>
                  <a:srgbClr val="FF0000"/>
                </a:solidFill>
                <a:latin typeface="Cambria" panose="02040503050406030204" pitchFamily="18" charset="0"/>
                <a:ea typeface="Cambria" panose="02040503050406030204" pitchFamily="18" charset="0"/>
                <a:cs typeface="Times New Roman" pitchFamily="18" charset="0"/>
              </a:rPr>
              <a:t>та </a:t>
            </a:r>
            <a:r>
              <a:rPr lang="uz-Cyrl-UZ" sz="6000" dirty="0">
                <a:latin typeface="Cambria" panose="02040503050406030204" pitchFamily="18" charset="0"/>
                <a:ea typeface="Cambria" panose="02040503050406030204" pitchFamily="18" charset="0"/>
                <a:cs typeface="Times New Roman" pitchFamily="18" charset="0"/>
              </a:rPr>
              <a:t>ҳолат аниқланди, шу жумладан:</a:t>
            </a:r>
            <a:endParaRPr lang="uz-Cyrl-UZ" sz="6000" b="1" dirty="0">
              <a:latin typeface="Cambria" panose="02040503050406030204" pitchFamily="18" charset="0"/>
              <a:ea typeface="Cambria" panose="02040503050406030204" pitchFamily="18" charset="0"/>
              <a:cs typeface="Times New Roman" pitchFamily="18" charset="0"/>
            </a:endParaRP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ходимларнинг бевосита ўзларининг иштироки билан боғлиқ </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2 та “Мавжуд” </a:t>
            </a:r>
            <a:r>
              <a:rPr lang="uz-Cyrl-UZ" sz="6000" dirty="0">
                <a:latin typeface="Cambria" panose="02040503050406030204" pitchFamily="18" charset="0"/>
                <a:ea typeface="Cambria" panose="02040503050406030204" pitchFamily="18" charset="0"/>
                <a:cs typeface="Times New Roman" panose="02020603050405020304" pitchFamily="18" charset="0"/>
              </a:rPr>
              <a:t>ҳолат;</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ходимларнинг яқин қариндошлари билан боғлиқ </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65 та “Эҳтимолий” </a:t>
            </a:r>
            <a:r>
              <a:rPr lang="uz-Cyrl-UZ" sz="6000" dirty="0">
                <a:latin typeface="Cambria" panose="02040503050406030204" pitchFamily="18" charset="0"/>
                <a:ea typeface="Cambria" panose="02040503050406030204" pitchFamily="18" charset="0"/>
                <a:cs typeface="Times New Roman" panose="02020603050405020304" pitchFamily="18" charset="0"/>
              </a:rPr>
              <a:t>ҳолат;</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ходимларнинг бевосита ўзлари билан боғлиқ </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15 та “Эҳтимолий” </a:t>
            </a:r>
            <a:r>
              <a:rPr lang="uz-Cyrl-UZ" sz="6000" dirty="0">
                <a:latin typeface="Cambria" panose="02040503050406030204" pitchFamily="18" charset="0"/>
                <a:ea typeface="Cambria" panose="02040503050406030204" pitchFamily="18" charset="0"/>
                <a:cs typeface="Times New Roman" panose="02020603050405020304" pitchFamily="18" charset="0"/>
              </a:rPr>
              <a:t>ҳолат;</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ходимларнинг бошқа ташкилотларда ўриндошлик асосида фаолият олиб бориши билан боғлиқ </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13 та “Эҳтимолий”</a:t>
            </a:r>
            <a:r>
              <a:rPr lang="uz-Cyrl-UZ" sz="6000" dirty="0">
                <a:latin typeface="Cambria" panose="02040503050406030204" pitchFamily="18" charset="0"/>
                <a:ea typeface="Cambria" panose="02040503050406030204" pitchFamily="18" charset="0"/>
                <a:cs typeface="Times New Roman" panose="02020603050405020304" pitchFamily="18" charset="0"/>
              </a:rPr>
              <a:t> ҳолат. </a:t>
            </a:r>
          </a:p>
          <a:p>
            <a:pPr marL="0" indent="0" algn="just">
              <a:buClr>
                <a:srgbClr val="C00000"/>
              </a:buClr>
              <a:buNone/>
            </a:pPr>
            <a:endParaRPr lang="uz-Latn-UZ" sz="48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2497584" y="3053769"/>
            <a:ext cx="184731" cy="400110"/>
          </a:xfrm>
          <a:prstGeom prst="rect">
            <a:avLst/>
          </a:prstGeom>
        </p:spPr>
        <p:txBody>
          <a:bodyPr wrap="none">
            <a:spAutoFit/>
          </a:bodyPr>
          <a:lstStyle/>
          <a:p>
            <a:endParaRPr lang="ru-RU" sz="2000" b="1" dirty="0">
              <a:latin typeface="Times New Roman" pitchFamily="18" charset="0"/>
              <a:cs typeface="Times New Roman" pitchFamily="18" charset="0"/>
            </a:endParaRPr>
          </a:p>
        </p:txBody>
      </p:sp>
      <p:sp>
        <p:nvSpPr>
          <p:cNvPr id="24" name="Объект 10"/>
          <p:cNvSpPr txBox="1">
            <a:spLocks/>
          </p:cNvSpPr>
          <p:nvPr/>
        </p:nvSpPr>
        <p:spPr>
          <a:xfrm>
            <a:off x="410050" y="1353451"/>
            <a:ext cx="5063650" cy="195902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C00000"/>
              </a:buClr>
              <a:buNone/>
            </a:pPr>
            <a:r>
              <a:rPr lang="uz-Cyrl-UZ" sz="6000" b="1" dirty="0">
                <a:latin typeface="Cambria" panose="02040503050406030204" pitchFamily="18" charset="0"/>
                <a:ea typeface="Cambria" panose="02040503050406030204" pitchFamily="18" charset="0"/>
                <a:cs typeface="Times New Roman" panose="02020603050405020304" pitchFamily="18" charset="0"/>
              </a:rPr>
              <a:t>Декларациялаш</a:t>
            </a:r>
            <a:endParaRPr lang="uz-Cyrl-UZ" sz="4800" dirty="0">
              <a:latin typeface="Cambria" panose="02040503050406030204" pitchFamily="18" charset="0"/>
              <a:ea typeface="Cambria" panose="02040503050406030204" pitchFamily="18" charset="0"/>
              <a:cs typeface="Times New Roman" panose="02020603050405020304" pitchFamily="18" charset="0"/>
            </a:endParaRP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Жамиятнинг </a:t>
            </a:r>
            <a:r>
              <a:rPr lang="en-US" sz="6000" b="1" dirty="0">
                <a:latin typeface="Cambria" panose="02040503050406030204" pitchFamily="18" charset="0"/>
                <a:ea typeface="Cambria" panose="02040503050406030204" pitchFamily="18" charset="0"/>
                <a:cs typeface="Times New Roman" panose="02020603050405020304" pitchFamily="18" charset="0"/>
              </a:rPr>
              <a:t>3004 </a:t>
            </a:r>
            <a:r>
              <a:rPr lang="uz-Cyrl-UZ" sz="6000" b="1" dirty="0">
                <a:latin typeface="Cambria" panose="02040503050406030204" pitchFamily="18" charset="0"/>
                <a:ea typeface="Cambria" panose="02040503050406030204" pitchFamily="18" charset="0"/>
                <a:cs typeface="Times New Roman" panose="02020603050405020304" pitchFamily="18" charset="0"/>
              </a:rPr>
              <a:t>нафар </a:t>
            </a:r>
            <a:r>
              <a:rPr lang="uz-Cyrl-UZ" sz="6000" dirty="0">
                <a:latin typeface="Cambria" panose="02040503050406030204" pitchFamily="18" charset="0"/>
                <a:ea typeface="Cambria" panose="02040503050406030204" pitchFamily="18" charset="0"/>
                <a:cs typeface="Times New Roman" panose="02020603050405020304" pitchFamily="18" charset="0"/>
              </a:rPr>
              <a:t>ходимлари қамраб олинди, шу жумладан:</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Жамият Кузатув кенгаши ва Бошқарув аъзолари;</a:t>
            </a:r>
            <a:endParaRPr lang="en-US" sz="6000" dirty="0">
              <a:latin typeface="Cambria" panose="02040503050406030204" pitchFamily="18" charset="0"/>
              <a:ea typeface="Cambria" panose="02040503050406030204" pitchFamily="18" charset="0"/>
              <a:cs typeface="Times New Roman" panose="02020603050405020304" pitchFamily="18" charset="0"/>
            </a:endParaRP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фуқаровий-хуқуқий шартнолар асосида ишловчи ходимлар;</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Манфаатлар тўқнашувини аниқлаш бўйича бўлим томонидан олиб борилган чора-тадбирлар натижасида.</a:t>
            </a:r>
            <a:endParaRPr lang="ru-RU" sz="6000" dirty="0">
              <a:latin typeface="Cambria" panose="02040503050406030204" pitchFamily="18" charset="0"/>
              <a:ea typeface="Cambria" panose="02040503050406030204" pitchFamily="18" charset="0"/>
            </a:endParaRPr>
          </a:p>
        </p:txBody>
      </p:sp>
      <p:sp>
        <p:nvSpPr>
          <p:cNvPr id="32" name="Объект 10"/>
          <p:cNvSpPr txBox="1">
            <a:spLocks/>
          </p:cNvSpPr>
          <p:nvPr/>
        </p:nvSpPr>
        <p:spPr>
          <a:xfrm>
            <a:off x="6846992" y="1082809"/>
            <a:ext cx="3589185" cy="13556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Clr>
                <a:srgbClr val="C00000"/>
              </a:buClr>
              <a:buFont typeface="Wingdings" pitchFamily="2" charset="2"/>
              <a:buChar char="v"/>
            </a:pPr>
            <a:endParaRPr lang="ru-RU" sz="1300" dirty="0"/>
          </a:p>
        </p:txBody>
      </p:sp>
      <p:sp>
        <p:nvSpPr>
          <p:cNvPr id="25" name="Объект 10">
            <a:extLst>
              <a:ext uri="{FF2B5EF4-FFF2-40B4-BE49-F238E27FC236}">
                <a16:creationId xmlns:a16="http://schemas.microsoft.com/office/drawing/2014/main" id="{D443849C-6D5F-B8E9-C5F8-F5A530E0A057}"/>
              </a:ext>
            </a:extLst>
          </p:cNvPr>
          <p:cNvSpPr txBox="1">
            <a:spLocks/>
          </p:cNvSpPr>
          <p:nvPr/>
        </p:nvSpPr>
        <p:spPr>
          <a:xfrm>
            <a:off x="5626100" y="1449946"/>
            <a:ext cx="6155850" cy="2619122"/>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C00000"/>
              </a:buClr>
              <a:buNone/>
            </a:pPr>
            <a:r>
              <a:rPr lang="uz-Cyrl-UZ" sz="4600" b="1" dirty="0">
                <a:latin typeface="Cambria" panose="02040503050406030204" pitchFamily="18" charset="0"/>
                <a:ea typeface="Cambria" panose="02040503050406030204" pitchFamily="18" charset="0"/>
                <a:cs typeface="Times New Roman" pitchFamily="18" charset="0"/>
              </a:rPr>
              <a:t>Тартибга солиш бўйича кўрилган чоралар</a:t>
            </a:r>
          </a:p>
          <a:p>
            <a:pPr algn="ctr">
              <a:buClr>
                <a:srgbClr val="C00000"/>
              </a:buClr>
              <a:buFont typeface="Wingdings" pitchFamily="2" charset="2"/>
              <a:buChar char="v"/>
            </a:pPr>
            <a:r>
              <a:rPr lang="uz-Cyrl-UZ" sz="4600" b="1" dirty="0">
                <a:latin typeface="Cambria" panose="02040503050406030204" pitchFamily="18" charset="0"/>
                <a:ea typeface="Cambria" panose="02040503050406030204" pitchFamily="18" charset="0"/>
                <a:cs typeface="Times New Roman" pitchFamily="18" charset="0"/>
              </a:rPr>
              <a:t>“Непотизим” бўйича</a:t>
            </a:r>
          </a:p>
          <a:p>
            <a:pPr algn="just">
              <a:buClr>
                <a:srgbClr val="C00000"/>
              </a:buClr>
            </a:pPr>
            <a:r>
              <a:rPr lang="uz-Cyrl-UZ" sz="4600" b="1" dirty="0">
                <a:solidFill>
                  <a:srgbClr val="FF0000"/>
                </a:solidFill>
                <a:latin typeface="Cambria" panose="02040503050406030204" pitchFamily="18" charset="0"/>
                <a:ea typeface="Cambria" panose="02040503050406030204" pitchFamily="18" charset="0"/>
                <a:cs typeface="Times New Roman" pitchFamily="18" charset="0"/>
              </a:rPr>
              <a:t>207 нафар </a:t>
            </a:r>
            <a:r>
              <a:rPr lang="uz-Cyrl-UZ" sz="4600" dirty="0">
                <a:latin typeface="Cambria" panose="02040503050406030204" pitchFamily="18" charset="0"/>
                <a:ea typeface="Cambria" panose="02040503050406030204" pitchFamily="18" charset="0"/>
                <a:cs typeface="Times New Roman" panose="02020603050405020304" pitchFamily="18" charset="0"/>
              </a:rPr>
              <a:t>ходимга чеклов чоралари қўлланилди; </a:t>
            </a:r>
          </a:p>
          <a:p>
            <a:pPr algn="just">
              <a:buClr>
                <a:srgbClr val="C00000"/>
              </a:buClr>
            </a:pPr>
            <a:r>
              <a:rPr lang="uz-Cyrl-UZ" sz="4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 нафар </a:t>
            </a:r>
            <a:r>
              <a:rPr lang="uz-Cyrl-UZ" sz="4600" dirty="0">
                <a:latin typeface="Cambria" panose="02040503050406030204" pitchFamily="18" charset="0"/>
                <a:ea typeface="Cambria" panose="02040503050406030204" pitchFamily="18" charset="0"/>
                <a:cs typeface="Times New Roman" panose="02020603050405020304" pitchFamily="18" charset="0"/>
              </a:rPr>
              <a:t>ходим билан меҳнат шартномаси бекор қилинди.</a:t>
            </a:r>
          </a:p>
          <a:p>
            <a:pPr algn="ctr">
              <a:buClr>
                <a:srgbClr val="C00000"/>
              </a:buClr>
              <a:buFont typeface="Wingdings" pitchFamily="2" charset="2"/>
              <a:buChar char="v"/>
            </a:pPr>
            <a:r>
              <a:rPr lang="uz-Cyrl-UZ" sz="4600" b="1" dirty="0">
                <a:latin typeface="Cambria" panose="02040503050406030204" pitchFamily="18" charset="0"/>
                <a:ea typeface="Cambria" panose="02040503050406030204" pitchFamily="18" charset="0"/>
                <a:cs typeface="Times New Roman" panose="02020603050405020304" pitchFamily="18" charset="0"/>
              </a:rPr>
              <a:t>“Афилланганлик” бўйича</a:t>
            </a:r>
          </a:p>
          <a:p>
            <a:pPr algn="just">
              <a:buClr>
                <a:srgbClr val="C00000"/>
              </a:buClr>
            </a:pPr>
            <a:r>
              <a:rPr lang="uz-Cyrl-UZ" sz="4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 нафар </a:t>
            </a:r>
            <a:r>
              <a:rPr lang="uz-Cyrl-UZ" sz="4600" dirty="0">
                <a:latin typeface="Cambria" panose="02040503050406030204" pitchFamily="18" charset="0"/>
                <a:ea typeface="Cambria" panose="02040503050406030204" pitchFamily="18" charset="0"/>
                <a:cs typeface="Times New Roman" panose="02020603050405020304" pitchFamily="18" charset="0"/>
              </a:rPr>
              <a:t>ходим билан меҳнат шартномаси бекор қилинди;</a:t>
            </a:r>
          </a:p>
          <a:p>
            <a:pPr algn="just">
              <a:buClr>
                <a:srgbClr val="C00000"/>
              </a:buClr>
            </a:pPr>
            <a:r>
              <a:rPr lang="uz-Cyrl-UZ" sz="4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1 нафар </a:t>
            </a:r>
            <a:r>
              <a:rPr lang="uz-Cyrl-UZ" sz="4600" dirty="0">
                <a:latin typeface="Cambria" panose="02040503050406030204" pitchFamily="18" charset="0"/>
                <a:ea typeface="Cambria" panose="02040503050406030204" pitchFamily="18" charset="0"/>
                <a:cs typeface="Times New Roman" panose="02020603050405020304" pitchFamily="18" charset="0"/>
              </a:rPr>
              <a:t>ходимга “Огоҳлантириш” хати берилди; </a:t>
            </a:r>
          </a:p>
          <a:p>
            <a:pPr algn="just">
              <a:buClr>
                <a:srgbClr val="C00000"/>
              </a:buClr>
            </a:pPr>
            <a:r>
              <a:rPr lang="uz-Cyrl-UZ" sz="4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 нафар</a:t>
            </a:r>
            <a:r>
              <a:rPr lang="uz-Cyrl-UZ" sz="4600"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uz-Cyrl-UZ" sz="4600" dirty="0">
                <a:latin typeface="Cambria" panose="02040503050406030204" pitchFamily="18" charset="0"/>
                <a:ea typeface="Cambria" panose="02040503050406030204" pitchFamily="18" charset="0"/>
                <a:cs typeface="Times New Roman" panose="02020603050405020304" pitchFamily="18" charset="0"/>
              </a:rPr>
              <a:t>ходим билан тушунтириш-профилактик ишлар олиб борилди;</a:t>
            </a:r>
          </a:p>
          <a:p>
            <a:pPr algn="just">
              <a:buClr>
                <a:srgbClr val="C00000"/>
              </a:buClr>
            </a:pPr>
            <a:r>
              <a:rPr lang="uz-Cyrl-UZ" sz="4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85 та </a:t>
            </a:r>
            <a:r>
              <a:rPr lang="uz-Cyrl-UZ" sz="4600" dirty="0">
                <a:latin typeface="Cambria" panose="02040503050406030204" pitchFamily="18" charset="0"/>
                <a:ea typeface="Cambria" panose="02040503050406030204" pitchFamily="18" charset="0"/>
                <a:cs typeface="Times New Roman" panose="02020603050405020304" pitchFamily="18" charset="0"/>
              </a:rPr>
              <a:t>ҳолатда тадбиркорлик субъектлари билан шартномалар тузиш бўйича чеклов ўрнатилди.</a:t>
            </a:r>
          </a:p>
          <a:p>
            <a:pPr algn="ctr">
              <a:buClr>
                <a:srgbClr val="C00000"/>
              </a:buClr>
              <a:buFont typeface="Wingdings" pitchFamily="2" charset="2"/>
              <a:buChar char="v"/>
            </a:pPr>
            <a:endParaRPr lang="uz-Cyrl-UZ" sz="4600" b="1" dirty="0">
              <a:latin typeface="Cambria" panose="02040503050406030204" pitchFamily="18" charset="0"/>
              <a:ea typeface="Cambria" panose="02040503050406030204" pitchFamily="18" charset="0"/>
              <a:cs typeface="Times New Roman" panose="02020603050405020304" pitchFamily="18" charset="0"/>
            </a:endParaRPr>
          </a:p>
          <a:p>
            <a:pPr algn="just">
              <a:buClr>
                <a:srgbClr val="C00000"/>
              </a:buClr>
              <a:buFont typeface="Wingdings" pitchFamily="2" charset="2"/>
              <a:buChar char="v"/>
            </a:pPr>
            <a:endParaRPr lang="uz-Cyrl-UZ" sz="4800" dirty="0">
              <a:latin typeface="Cambria" panose="02040503050406030204" pitchFamily="18" charset="0"/>
              <a:ea typeface="Cambria" panose="02040503050406030204" pitchFamily="18" charset="0"/>
              <a:cs typeface="Times New Roman" panose="02020603050405020304" pitchFamily="18" charset="0"/>
            </a:endParaRPr>
          </a:p>
          <a:p>
            <a:pPr algn="just">
              <a:buClr>
                <a:srgbClr val="C00000"/>
              </a:buClr>
            </a:pPr>
            <a:endParaRPr lang="uz-Cyrl-UZ" sz="4800" dirty="0">
              <a:latin typeface="Times New Roman" panose="02020603050405020304" pitchFamily="18" charset="0"/>
              <a:cs typeface="Times New Roman" panose="02020603050405020304" pitchFamily="18" charset="0"/>
            </a:endParaRPr>
          </a:p>
          <a:p>
            <a:pPr algn="just">
              <a:buClr>
                <a:srgbClr val="C00000"/>
              </a:buClr>
            </a:pPr>
            <a:endParaRPr lang="uz-Cyrl-UZ" sz="4800" dirty="0">
              <a:latin typeface="Times New Roman" panose="02020603050405020304" pitchFamily="18" charset="0"/>
              <a:cs typeface="Times New Roman" panose="02020603050405020304" pitchFamily="18" charset="0"/>
            </a:endParaRPr>
          </a:p>
          <a:p>
            <a:pPr algn="just">
              <a:buClr>
                <a:srgbClr val="C00000"/>
              </a:buClr>
              <a:buFont typeface="Wingdings" pitchFamily="2" charset="2"/>
              <a:buChar char="v"/>
            </a:pPr>
            <a:endParaRPr lang="uz-Cyrl-UZ" sz="4800" dirty="0">
              <a:latin typeface="Times New Roman" panose="02020603050405020304" pitchFamily="18" charset="0"/>
              <a:cs typeface="Times New Roman" panose="02020603050405020304" pitchFamily="18" charset="0"/>
            </a:endParaRPr>
          </a:p>
          <a:p>
            <a:pPr lvl="0" algn="just">
              <a:buClr>
                <a:srgbClr val="C00000"/>
              </a:buClr>
              <a:buFont typeface="Wingdings" pitchFamily="2" charset="2"/>
              <a:buChar char="v"/>
            </a:pPr>
            <a:endParaRPr lang="uz-Cyrl-UZ" sz="4800" dirty="0">
              <a:latin typeface="Times New Roman" panose="02020603050405020304" pitchFamily="18" charset="0"/>
              <a:cs typeface="Times New Roman" panose="02020603050405020304" pitchFamily="18" charset="0"/>
            </a:endParaRPr>
          </a:p>
          <a:p>
            <a:pPr marL="0" indent="0" algn="just">
              <a:buClr>
                <a:srgbClr val="C00000"/>
              </a:buClr>
              <a:buNone/>
            </a:pPr>
            <a:endParaRPr lang="uz-Cyrl-UZ" sz="4800" dirty="0">
              <a:latin typeface="Times New Roman" panose="02020603050405020304" pitchFamily="18" charset="0"/>
              <a:cs typeface="Times New Roman" panose="02020603050405020304" pitchFamily="18" charset="0"/>
            </a:endParaRPr>
          </a:p>
        </p:txBody>
      </p:sp>
      <p:sp>
        <p:nvSpPr>
          <p:cNvPr id="9" name="Объект 10">
            <a:extLst>
              <a:ext uri="{FF2B5EF4-FFF2-40B4-BE49-F238E27FC236}">
                <a16:creationId xmlns:a16="http://schemas.microsoft.com/office/drawing/2014/main" id="{F6054955-8EB1-9718-9938-96CAC204D727}"/>
              </a:ext>
            </a:extLst>
          </p:cNvPr>
          <p:cNvSpPr txBox="1">
            <a:spLocks/>
          </p:cNvSpPr>
          <p:nvPr/>
        </p:nvSpPr>
        <p:spPr>
          <a:xfrm>
            <a:off x="5804450" y="4237810"/>
            <a:ext cx="5977500" cy="203840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C00000"/>
              </a:buClr>
              <a:buFont typeface="Wingdings" pitchFamily="2" charset="2"/>
              <a:buChar char="v"/>
            </a:pPr>
            <a:r>
              <a:rPr lang="uz-Cyrl-UZ" sz="6000" b="1" dirty="0">
                <a:latin typeface="Cambria" panose="02040503050406030204" pitchFamily="18" charset="0"/>
                <a:ea typeface="Cambria" panose="02040503050406030204" pitchFamily="18" charset="0"/>
                <a:cs typeface="Times New Roman" panose="02020603050405020304" pitchFamily="18" charset="0"/>
              </a:rPr>
              <a:t>Қўшимча чоралар</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Жамиятнинг “Манфаатлар тўқнашувини хисобга олиш бўйича” Реестри шакллантирилди ва унга </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170 нафар </a:t>
            </a:r>
            <a:r>
              <a:rPr lang="uz-Cyrl-UZ" sz="6000" dirty="0">
                <a:latin typeface="Cambria" panose="02040503050406030204" pitchFamily="18" charset="0"/>
                <a:ea typeface="Cambria" panose="02040503050406030204" pitchFamily="18" charset="0"/>
                <a:cs typeface="Times New Roman" panose="02020603050405020304" pitchFamily="18" charset="0"/>
              </a:rPr>
              <a:t>ходимлар билан боғлиқ </a:t>
            </a:r>
            <a:r>
              <a:rPr lang="uz-Cyrl-UZ" sz="6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305 та </a:t>
            </a:r>
            <a:r>
              <a:rPr lang="uz-Cyrl-UZ" sz="6000" dirty="0">
                <a:latin typeface="Cambria" panose="02040503050406030204" pitchFamily="18" charset="0"/>
                <a:ea typeface="Cambria" panose="02040503050406030204" pitchFamily="18" charset="0"/>
                <a:cs typeface="Times New Roman" panose="02020603050405020304" pitchFamily="18" charset="0"/>
              </a:rPr>
              <a:t>манфаатлар тўқнашуви ҳолатлари киритилди.</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“Манфаатлар тўқнашувини ҳолатларини кўриб чиқилиши” бўйича Жамиятнинг расмий сайтига маълумотлар жойлаштирилди; </a:t>
            </a:r>
          </a:p>
          <a:p>
            <a:pPr algn="just">
              <a:buClr>
                <a:srgbClr val="C00000"/>
              </a:buClr>
            </a:pPr>
            <a:r>
              <a:rPr lang="uz-Cyrl-UZ" sz="6000" dirty="0">
                <a:latin typeface="Cambria" panose="02040503050406030204" pitchFamily="18" charset="0"/>
                <a:ea typeface="Cambria" panose="02040503050406030204" pitchFamily="18" charset="0"/>
                <a:cs typeface="Times New Roman" panose="02020603050405020304" pitchFamily="18" charset="0"/>
              </a:rPr>
              <a:t>Жамият ва унинг таркибий бўлинмаларида тушунтириш – профилакти тадбирлар олиб борилди.</a:t>
            </a:r>
          </a:p>
          <a:p>
            <a:pPr algn="just">
              <a:buClr>
                <a:srgbClr val="C00000"/>
              </a:buClr>
            </a:pPr>
            <a:endParaRPr lang="uz-Cyrl-UZ" sz="4800" dirty="0">
              <a:latin typeface="Cambria" panose="02040503050406030204" pitchFamily="18" charset="0"/>
              <a:ea typeface="Cambria" panose="02040503050406030204" pitchFamily="18" charset="0"/>
              <a:cs typeface="Times New Roman" panose="02020603050405020304" pitchFamily="18" charset="0"/>
            </a:endParaRPr>
          </a:p>
          <a:p>
            <a:pPr algn="just">
              <a:buClr>
                <a:srgbClr val="C00000"/>
              </a:buClr>
            </a:pPr>
            <a:endParaRPr lang="uz-Cyrl-UZ" sz="48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73CB1D67-7069-D1A8-43AD-CD613ED119A2}"/>
              </a:ext>
            </a:extLst>
          </p:cNvPr>
          <p:cNvPicPr>
            <a:picLocks noChangeAspect="1"/>
          </p:cNvPicPr>
          <p:nvPr/>
        </p:nvPicPr>
        <p:blipFill>
          <a:blip r:embed="rId2"/>
          <a:stretch>
            <a:fillRect/>
          </a:stretch>
        </p:blipFill>
        <p:spPr>
          <a:xfrm>
            <a:off x="0" y="3744"/>
            <a:ext cx="12192000" cy="365792"/>
          </a:xfrm>
          <a:prstGeom prst="rect">
            <a:avLst/>
          </a:prstGeom>
        </p:spPr>
      </p:pic>
      <p:sp>
        <p:nvSpPr>
          <p:cNvPr id="8" name="Прямоугольник 7">
            <a:extLst>
              <a:ext uri="{FF2B5EF4-FFF2-40B4-BE49-F238E27FC236}">
                <a16:creationId xmlns:a16="http://schemas.microsoft.com/office/drawing/2014/main" id="{198DD784-0966-0C7F-0465-BC3F45D71DFC}"/>
              </a:ext>
            </a:extLst>
          </p:cNvPr>
          <p:cNvSpPr/>
          <p:nvPr/>
        </p:nvSpPr>
        <p:spPr>
          <a:xfrm>
            <a:off x="0" y="716675"/>
            <a:ext cx="12192000" cy="62431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b="1" dirty="0">
                <a:latin typeface="Cambria" panose="02040503050406030204" pitchFamily="18" charset="0"/>
                <a:ea typeface="Cambria" panose="02040503050406030204" pitchFamily="18" charset="0"/>
              </a:rPr>
              <a:t>I</a:t>
            </a:r>
            <a:r>
              <a:rPr lang="uz-Latn-UZ" b="1" dirty="0">
                <a:latin typeface="Cambria" panose="02040503050406030204" pitchFamily="18" charset="0"/>
                <a:ea typeface="Cambria" panose="02040503050406030204" pitchFamily="18" charset="0"/>
              </a:rPr>
              <a:t>V</a:t>
            </a:r>
            <a:r>
              <a:rPr lang="uz-Cyrl-UZ" b="1" dirty="0">
                <a:latin typeface="Cambria" panose="02040503050406030204" pitchFamily="18" charset="0"/>
                <a:ea typeface="Cambria" panose="02040503050406030204" pitchFamily="18" charset="0"/>
              </a:rPr>
              <a:t>. Манфаатлар тўқнашувини тартибга солиш</a:t>
            </a:r>
            <a:endParaRPr lang="ru-RU" sz="2000" b="1" dirty="0">
              <a:latin typeface="Cambria" panose="02040503050406030204" pitchFamily="18" charset="0"/>
              <a:ea typeface="Cambria" panose="02040503050406030204" pitchFamily="18" charset="0"/>
              <a:cs typeface="Calibri" panose="020F0502020204030204" pitchFamily="34" charset="0"/>
            </a:endParaRPr>
          </a:p>
        </p:txBody>
      </p:sp>
      <p:pic>
        <p:nvPicPr>
          <p:cNvPr id="10" name="Рисунок 9">
            <a:extLst>
              <a:ext uri="{FF2B5EF4-FFF2-40B4-BE49-F238E27FC236}">
                <a16:creationId xmlns:a16="http://schemas.microsoft.com/office/drawing/2014/main" id="{3A79E89B-071A-78E8-F851-A8981EBE7B0E}"/>
              </a:ext>
            </a:extLst>
          </p:cNvPr>
          <p:cNvPicPr>
            <a:picLocks noChangeAspect="1"/>
          </p:cNvPicPr>
          <p:nvPr/>
        </p:nvPicPr>
        <p:blipFill>
          <a:blip r:embed="rId2"/>
          <a:stretch>
            <a:fillRect/>
          </a:stretch>
        </p:blipFill>
        <p:spPr>
          <a:xfrm flipH="1" flipV="1">
            <a:off x="0" y="6492208"/>
            <a:ext cx="12192000" cy="365792"/>
          </a:xfrm>
          <a:prstGeom prst="rect">
            <a:avLst/>
          </a:prstGeom>
        </p:spPr>
      </p:pic>
      <p:pic>
        <p:nvPicPr>
          <p:cNvPr id="11" name="Рисунок 10">
            <a:extLst>
              <a:ext uri="{FF2B5EF4-FFF2-40B4-BE49-F238E27FC236}">
                <a16:creationId xmlns:a16="http://schemas.microsoft.com/office/drawing/2014/main" id="{768BDBAB-CB94-83C9-886B-5B6D3B704500}"/>
              </a:ext>
            </a:extLst>
          </p:cNvPr>
          <p:cNvPicPr>
            <a:picLocks noChangeAspect="1"/>
          </p:cNvPicPr>
          <p:nvPr/>
        </p:nvPicPr>
        <p:blipFill>
          <a:blip r:embed="rId3"/>
          <a:stretch>
            <a:fillRect/>
          </a:stretch>
        </p:blipFill>
        <p:spPr>
          <a:xfrm>
            <a:off x="0" y="-679"/>
            <a:ext cx="966650" cy="717353"/>
          </a:xfrm>
          <a:prstGeom prst="rect">
            <a:avLst/>
          </a:prstGeom>
        </p:spPr>
      </p:pic>
      <p:sp>
        <p:nvSpPr>
          <p:cNvPr id="12" name="TextBox 11">
            <a:extLst>
              <a:ext uri="{FF2B5EF4-FFF2-40B4-BE49-F238E27FC236}">
                <a16:creationId xmlns:a16="http://schemas.microsoft.com/office/drawing/2014/main" id="{F9B5D2BF-DFE5-4A7A-16AB-7514B380CBD4}"/>
              </a:ext>
            </a:extLst>
          </p:cNvPr>
          <p:cNvSpPr txBox="1"/>
          <p:nvPr/>
        </p:nvSpPr>
        <p:spPr>
          <a:xfrm>
            <a:off x="2281236" y="220703"/>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F5836FA7-DC8C-D432-C786-E05C63439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5509" y="0"/>
            <a:ext cx="656492" cy="716674"/>
          </a:xfrm>
          <a:prstGeom prst="rect">
            <a:avLst/>
          </a:prstGeom>
        </p:spPr>
      </p:pic>
    </p:spTree>
    <p:extLst>
      <p:ext uri="{BB962C8B-B14F-4D97-AF65-F5344CB8AC3E}">
        <p14:creationId xmlns:p14="http://schemas.microsoft.com/office/powerpoint/2010/main" val="396471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с двумя скругленными противолежащими углами 25"/>
          <p:cNvSpPr/>
          <p:nvPr/>
        </p:nvSpPr>
        <p:spPr>
          <a:xfrm>
            <a:off x="233925" y="3108402"/>
            <a:ext cx="3638729" cy="1764718"/>
          </a:xfrm>
          <a:prstGeom prst="round2Diag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stretch>
            <a:fillRect/>
          </a:stretch>
        </p:blipFill>
        <p:spPr>
          <a:xfrm>
            <a:off x="-15516" y="-42901"/>
            <a:ext cx="12192000" cy="365792"/>
          </a:xfrm>
          <a:prstGeom prst="rect">
            <a:avLst/>
          </a:prstGeom>
        </p:spPr>
      </p:pic>
      <p:pic>
        <p:nvPicPr>
          <p:cNvPr id="7" name="Рисунок 6"/>
          <p:cNvPicPr>
            <a:picLocks noChangeAspect="1"/>
          </p:cNvPicPr>
          <p:nvPr/>
        </p:nvPicPr>
        <p:blipFill>
          <a:blip r:embed="rId3"/>
          <a:stretch>
            <a:fillRect/>
          </a:stretch>
        </p:blipFill>
        <p:spPr>
          <a:xfrm flipH="1" flipV="1">
            <a:off x="0" y="6492208"/>
            <a:ext cx="12192000" cy="365792"/>
          </a:xfrm>
          <a:prstGeom prst="rect">
            <a:avLst/>
          </a:prstGeom>
        </p:spPr>
      </p:pic>
      <p:pic>
        <p:nvPicPr>
          <p:cNvPr id="50" name="Рисунок 49"/>
          <p:cNvPicPr>
            <a:picLocks noChangeAspect="1"/>
          </p:cNvPicPr>
          <p:nvPr/>
        </p:nvPicPr>
        <p:blipFill>
          <a:blip r:embed="rId4">
            <a:biLevel thresh="50000"/>
          </a:blip>
          <a:stretch>
            <a:fillRect/>
          </a:stretch>
        </p:blipFill>
        <p:spPr>
          <a:xfrm>
            <a:off x="4926561" y="4626194"/>
            <a:ext cx="789150" cy="780227"/>
          </a:xfrm>
          <a:prstGeom prst="rect">
            <a:avLst/>
          </a:prstGeom>
        </p:spPr>
      </p:pic>
      <p:sp>
        <p:nvSpPr>
          <p:cNvPr id="2" name="Прямоугольник с двумя скругленными противолежащими углами 25">
            <a:extLst>
              <a:ext uri="{FF2B5EF4-FFF2-40B4-BE49-F238E27FC236}">
                <a16:creationId xmlns:a16="http://schemas.microsoft.com/office/drawing/2014/main" id="{598B5B21-84F2-A29C-1114-318867D11129}"/>
              </a:ext>
            </a:extLst>
          </p:cNvPr>
          <p:cNvSpPr/>
          <p:nvPr/>
        </p:nvSpPr>
        <p:spPr>
          <a:xfrm>
            <a:off x="233925" y="1285991"/>
            <a:ext cx="3638729" cy="1736999"/>
          </a:xfrm>
          <a:prstGeom prst="round2Diag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с двумя скругленными противолежащими углами 25">
            <a:extLst>
              <a:ext uri="{FF2B5EF4-FFF2-40B4-BE49-F238E27FC236}">
                <a16:creationId xmlns:a16="http://schemas.microsoft.com/office/drawing/2014/main" id="{CF6E4EF3-C7BB-ECAC-1465-2F74B816160C}"/>
              </a:ext>
            </a:extLst>
          </p:cNvPr>
          <p:cNvSpPr/>
          <p:nvPr/>
        </p:nvSpPr>
        <p:spPr>
          <a:xfrm>
            <a:off x="238511" y="4980841"/>
            <a:ext cx="3583314" cy="1369864"/>
          </a:xfrm>
          <a:prstGeom prst="round2Diag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 двумя скругленными противолежащими углами 25">
            <a:extLst>
              <a:ext uri="{FF2B5EF4-FFF2-40B4-BE49-F238E27FC236}">
                <a16:creationId xmlns:a16="http://schemas.microsoft.com/office/drawing/2014/main" id="{74B258D5-1D1B-CABB-DD27-ADDE7FCBB52F}"/>
              </a:ext>
            </a:extLst>
          </p:cNvPr>
          <p:cNvSpPr/>
          <p:nvPr/>
        </p:nvSpPr>
        <p:spPr>
          <a:xfrm>
            <a:off x="8417821" y="1341732"/>
            <a:ext cx="3652852" cy="1659106"/>
          </a:xfrm>
          <a:prstGeom prst="round2Diag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двумя скругленными противолежащими углами 25">
            <a:extLst>
              <a:ext uri="{FF2B5EF4-FFF2-40B4-BE49-F238E27FC236}">
                <a16:creationId xmlns:a16="http://schemas.microsoft.com/office/drawing/2014/main" id="{468287F8-177B-607B-A74E-5DFD4C6A1F72}"/>
              </a:ext>
            </a:extLst>
          </p:cNvPr>
          <p:cNvSpPr/>
          <p:nvPr/>
        </p:nvSpPr>
        <p:spPr>
          <a:xfrm>
            <a:off x="8384922" y="3103595"/>
            <a:ext cx="3652853" cy="1416599"/>
          </a:xfrm>
          <a:prstGeom prst="round2Diag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 двумя скругленными противолежащими углами 25">
            <a:extLst>
              <a:ext uri="{FF2B5EF4-FFF2-40B4-BE49-F238E27FC236}">
                <a16:creationId xmlns:a16="http://schemas.microsoft.com/office/drawing/2014/main" id="{5DD8130B-9D92-2F9A-E482-D279D67867A1}"/>
              </a:ext>
            </a:extLst>
          </p:cNvPr>
          <p:cNvSpPr/>
          <p:nvPr/>
        </p:nvSpPr>
        <p:spPr>
          <a:xfrm>
            <a:off x="8417821" y="4622951"/>
            <a:ext cx="3583314" cy="1869257"/>
          </a:xfrm>
          <a:prstGeom prst="round2Diag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950E36F4-474B-A0A4-9A30-C95C03A22278}"/>
              </a:ext>
            </a:extLst>
          </p:cNvPr>
          <p:cNvPicPr>
            <a:picLocks noChangeAspect="1"/>
          </p:cNvPicPr>
          <p:nvPr/>
        </p:nvPicPr>
        <p:blipFill>
          <a:blip r:embed="rId5"/>
          <a:stretch>
            <a:fillRect/>
          </a:stretch>
        </p:blipFill>
        <p:spPr>
          <a:xfrm>
            <a:off x="-15516" y="-42901"/>
            <a:ext cx="833201" cy="571582"/>
          </a:xfrm>
          <a:prstGeom prst="rect">
            <a:avLst/>
          </a:prstGeom>
        </p:spPr>
      </p:pic>
      <p:sp>
        <p:nvSpPr>
          <p:cNvPr id="10" name="Прямоугольник 9">
            <a:extLst>
              <a:ext uri="{FF2B5EF4-FFF2-40B4-BE49-F238E27FC236}">
                <a16:creationId xmlns:a16="http://schemas.microsoft.com/office/drawing/2014/main" id="{50D3F227-191B-9785-8150-98911080F95C}"/>
              </a:ext>
            </a:extLst>
          </p:cNvPr>
          <p:cNvSpPr/>
          <p:nvPr/>
        </p:nvSpPr>
        <p:spPr>
          <a:xfrm>
            <a:off x="0" y="537950"/>
            <a:ext cx="12207516" cy="43799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Latn-UZ" sz="2000" b="1" dirty="0">
                <a:latin typeface="Cambria" panose="02040503050406030204" pitchFamily="18" charset="0"/>
                <a:ea typeface="Cambria" panose="02040503050406030204" pitchFamily="18" charset="0"/>
              </a:rPr>
              <a:t>V</a:t>
            </a:r>
            <a:r>
              <a:rPr lang="uz-Cyrl-UZ" sz="2000" b="1" dirty="0">
                <a:latin typeface="Cambria" panose="02040503050406030204" pitchFamily="18" charset="0"/>
                <a:ea typeface="Cambria" panose="02040503050406030204" pitchFamily="18" charset="0"/>
              </a:rPr>
              <a:t>. Давлат харидларни ташкил этиш, контрагентларни текшириш </a:t>
            </a:r>
            <a:endParaRPr lang="ru-RU" sz="20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649F1C3-AA93-B3D5-3EED-7DC7197BD51A}"/>
              </a:ext>
            </a:extLst>
          </p:cNvPr>
          <p:cNvSpPr txBox="1"/>
          <p:nvPr/>
        </p:nvSpPr>
        <p:spPr>
          <a:xfrm>
            <a:off x="238511" y="3047865"/>
            <a:ext cx="3685906" cy="1852687"/>
          </a:xfrm>
          <a:prstGeom prst="rect">
            <a:avLst/>
          </a:prstGeom>
          <a:noFill/>
        </p:spPr>
        <p:txBody>
          <a:bodyPr wrap="square">
            <a:spAutoFit/>
          </a:bodyPr>
          <a:lstStyle/>
          <a:p>
            <a:pPr indent="450215" algn="just">
              <a:lnSpc>
                <a:spcPct val="107000"/>
              </a:lnSpc>
              <a:spcAft>
                <a:spcPts val="800"/>
              </a:spcAft>
              <a:buNone/>
            </a:pPr>
            <a:r>
              <a:rPr lang="uz-Cyrl-UZ" sz="1500" dirty="0">
                <a:effectLst/>
                <a:latin typeface="Cambria" panose="02040503050406030204" pitchFamily="18" charset="0"/>
                <a:ea typeface="Calibri" panose="020F0502020204030204" pitchFamily="34" charset="0"/>
                <a:cs typeface="Times New Roman" panose="02020603050405020304" pitchFamily="18" charset="0"/>
              </a:rPr>
              <a:t>“Шартномаларни келишиш, имзолаш ва ижро этиш Сиёсати” мувофиқ барча тузилаётган шартномаларга коррупцияга қарши банд қўшилиши таъминланган </a:t>
            </a:r>
            <a:r>
              <a:rPr lang="ru-RU" dirty="0"/>
              <a:t> </a:t>
            </a:r>
            <a:r>
              <a:rPr lang="ru-RU" dirty="0">
                <a:solidFill>
                  <a:srgbClr val="FF0000"/>
                </a:solidFill>
              </a:rPr>
              <a:t>(</a:t>
            </a:r>
            <a:r>
              <a:rPr lang="ru-RU" sz="1500" dirty="0">
                <a:solidFill>
                  <a:srgbClr val="C00000"/>
                </a:solidFill>
                <a:latin typeface="Cambria" panose="02040503050406030204" pitchFamily="18" charset="0"/>
                <a:ea typeface="Cambria" panose="02040503050406030204" pitchFamily="18" charset="0"/>
              </a:rPr>
              <a:t>2021 йил 14 сентябрдаги ПФ-6313-сон Фармон)</a:t>
            </a:r>
            <a:endParaRPr lang="ru-RU" sz="1500"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FB73031-C7C2-9E93-09CA-B5E76458661F}"/>
              </a:ext>
            </a:extLst>
          </p:cNvPr>
          <p:cNvSpPr txBox="1"/>
          <p:nvPr/>
        </p:nvSpPr>
        <p:spPr>
          <a:xfrm>
            <a:off x="238511" y="4996339"/>
            <a:ext cx="3561057" cy="1309333"/>
          </a:xfrm>
          <a:prstGeom prst="rect">
            <a:avLst/>
          </a:prstGeom>
          <a:noFill/>
        </p:spPr>
        <p:txBody>
          <a:bodyPr wrap="square">
            <a:spAutoFit/>
          </a:bodyPr>
          <a:lstStyle/>
          <a:p>
            <a:pPr indent="450215" algn="just">
              <a:lnSpc>
                <a:spcPct val="107000"/>
              </a:lnSpc>
              <a:spcAft>
                <a:spcPts val="800"/>
              </a:spcAft>
              <a:buNone/>
            </a:pPr>
            <a:r>
              <a:rPr lang="uz-Cyrl-UZ" sz="1500" dirty="0">
                <a:solidFill>
                  <a:srgbClr val="000000"/>
                </a:solidFill>
                <a:latin typeface="Cambria" panose="02040503050406030204" pitchFamily="18" charset="0"/>
                <a:cs typeface="Times New Roman" panose="02020603050405020304" pitchFamily="18" charset="0"/>
              </a:rPr>
              <a:t>2026 </a:t>
            </a:r>
            <a:r>
              <a:rPr lang="uz-Cyrl-UZ" sz="1500" dirty="0">
                <a:latin typeface="Cambria" panose="02040503050406030204" pitchFamily="18" charset="0"/>
                <a:cs typeface="Times New Roman" panose="02020603050405020304" pitchFamily="18" charset="0"/>
              </a:rPr>
              <a:t>йилнинг 1-чораги </a:t>
            </a:r>
            <a:r>
              <a:rPr lang="uz-Cyrl-UZ" sz="1500" dirty="0">
                <a:solidFill>
                  <a:srgbClr val="000000"/>
                </a:solidFill>
                <a:latin typeface="Cambria" panose="02040503050406030204" pitchFamily="18" charset="0"/>
                <a:cs typeface="Times New Roman" panose="02020603050405020304" pitchFamily="18" charset="0"/>
              </a:rPr>
              <a:t>давомида жами 597  та – 22 млрд. 141,9 млн.сўмлик шартномалар расмийлаштирилган </a:t>
            </a:r>
            <a:r>
              <a:rPr lang="uz-Cyrl-UZ" sz="1500" dirty="0">
                <a:solidFill>
                  <a:srgbClr val="C00000"/>
                </a:solidFill>
                <a:latin typeface="Cambria" panose="02040503050406030204" pitchFamily="18" charset="0"/>
                <a:cs typeface="Times New Roman" panose="02020603050405020304" pitchFamily="18" charset="0"/>
              </a:rPr>
              <a:t>(2021 йил </a:t>
            </a:r>
            <a:r>
              <a:rPr lang="ru-RU" sz="1500" dirty="0">
                <a:solidFill>
                  <a:srgbClr val="C00000"/>
                </a:solidFill>
                <a:latin typeface="Cambria" panose="02040503050406030204" pitchFamily="18" charset="0"/>
                <a:cs typeface="Times New Roman" panose="02020603050405020304" pitchFamily="18" charset="0"/>
              </a:rPr>
              <a:t>22 апрелдаги ЎРҚ-684-сон Қонун)</a:t>
            </a:r>
            <a:r>
              <a:rPr lang="uz-Cyrl-UZ" sz="1500" dirty="0">
                <a:solidFill>
                  <a:srgbClr val="C00000"/>
                </a:solidFill>
                <a:latin typeface="Cambria" panose="02040503050406030204" pitchFamily="18" charset="0"/>
                <a:cs typeface="Times New Roman" panose="02020603050405020304" pitchFamily="18" charset="0"/>
              </a:rPr>
              <a:t> </a:t>
            </a:r>
            <a:endParaRPr lang="ru-RU" sz="1500" dirty="0">
              <a:solidFill>
                <a:srgbClr val="000000"/>
              </a:solidFill>
              <a:latin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5EC082D-2B0E-C7C4-52C2-89ED72D311C9}"/>
              </a:ext>
            </a:extLst>
          </p:cNvPr>
          <p:cNvSpPr txBox="1"/>
          <p:nvPr/>
        </p:nvSpPr>
        <p:spPr>
          <a:xfrm>
            <a:off x="247234" y="1240720"/>
            <a:ext cx="3638729" cy="1803314"/>
          </a:xfrm>
          <a:prstGeom prst="rect">
            <a:avLst/>
          </a:prstGeom>
          <a:noFill/>
        </p:spPr>
        <p:txBody>
          <a:bodyPr wrap="square">
            <a:spAutoFit/>
          </a:bodyPr>
          <a:lstStyle/>
          <a:p>
            <a:pPr indent="450215" algn="just">
              <a:lnSpc>
                <a:spcPct val="107000"/>
              </a:lnSpc>
              <a:spcAft>
                <a:spcPts val="800"/>
              </a:spcAft>
              <a:buNone/>
            </a:pPr>
            <a:r>
              <a:rPr lang="uz-Cyrl-UZ" sz="1500" dirty="0">
                <a:effectLst/>
                <a:latin typeface="Cambria" panose="02040503050406030204" pitchFamily="18" charset="0"/>
                <a:ea typeface="Calibri" panose="020F0502020204030204" pitchFamily="34" charset="0"/>
                <a:cs typeface="Times New Roman" panose="02020603050405020304" pitchFamily="18" charset="0"/>
              </a:rPr>
              <a:t>“Давлат харидлари бўйича товарлар (ишлар ва хизматларни) харид қилишни ташкил этиш ва ўтказиш тартиби тўғрисидаги” Низомга асосан амалга оширилмоқда </a:t>
            </a:r>
            <a:r>
              <a:rPr lang="uz-Cyrl-UZ" sz="1500" dirty="0">
                <a:solidFill>
                  <a:srgbClr val="C00000"/>
                </a:solidFill>
                <a:latin typeface="Cambria" panose="02040503050406030204" pitchFamily="18" charset="0"/>
                <a:cs typeface="Times New Roman" panose="02020603050405020304" pitchFamily="18" charset="0"/>
              </a:rPr>
              <a:t>(2021 йил </a:t>
            </a:r>
            <a:r>
              <a:rPr lang="ru-RU" sz="1500" dirty="0">
                <a:solidFill>
                  <a:srgbClr val="C00000"/>
                </a:solidFill>
                <a:latin typeface="Cambria" panose="02040503050406030204" pitchFamily="18" charset="0"/>
                <a:cs typeface="Times New Roman" panose="02020603050405020304" pitchFamily="18" charset="0"/>
              </a:rPr>
              <a:t>22 апрелдаги ЎРҚ-684-сон Қонун)</a:t>
            </a:r>
            <a:r>
              <a:rPr lang="uz-Cyrl-UZ" sz="1500" dirty="0">
                <a:solidFill>
                  <a:srgbClr val="C00000"/>
                </a:solidFill>
                <a:latin typeface="Cambria" panose="02040503050406030204" pitchFamily="18" charset="0"/>
                <a:cs typeface="Times New Roman" panose="02020603050405020304" pitchFamily="18" charset="0"/>
              </a:rPr>
              <a:t> </a:t>
            </a:r>
            <a:endParaRPr lang="ru-RU" sz="1500" dirty="0">
              <a:solidFill>
                <a:srgbClr val="C00000"/>
              </a:solidFill>
              <a:latin typeface="Cambria" panose="0204050305040603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CAF5B7B8-F523-A487-153D-E4185DE5834B}"/>
              </a:ext>
            </a:extLst>
          </p:cNvPr>
          <p:cNvSpPr txBox="1"/>
          <p:nvPr/>
        </p:nvSpPr>
        <p:spPr>
          <a:xfrm>
            <a:off x="8346468" y="1240720"/>
            <a:ext cx="3634142" cy="1912896"/>
          </a:xfrm>
          <a:prstGeom prst="rect">
            <a:avLst/>
          </a:prstGeom>
          <a:noFill/>
        </p:spPr>
        <p:txBody>
          <a:bodyPr wrap="square">
            <a:spAutoFit/>
          </a:bodyPr>
          <a:lstStyle/>
          <a:p>
            <a:pPr indent="449580" algn="just">
              <a:lnSpc>
                <a:spcPct val="107000"/>
              </a:lnSpc>
              <a:spcAft>
                <a:spcPts val="800"/>
              </a:spcAft>
            </a:pPr>
            <a:r>
              <a:rPr lang="uz-Cyrl-UZ" sz="1500" dirty="0">
                <a:effectLst/>
                <a:latin typeface="Cambria" panose="02040503050406030204" pitchFamily="18" charset="0"/>
                <a:ea typeface="Calibri" panose="020F0502020204030204" pitchFamily="34" charset="0"/>
                <a:cs typeface="Times New Roman" panose="02020603050405020304" pitchFamily="18" charset="0"/>
              </a:rPr>
              <a:t>“Контрагентларни текшириш бўйича Йўриқнома” талаблари бўйича </a:t>
            </a:r>
            <a:r>
              <a:rPr lang="uz-Cyrl-UZ" sz="1500" b="1" dirty="0">
                <a:solidFill>
                  <a:schemeClr val="accent5"/>
                </a:solidFill>
                <a:effectLst/>
                <a:latin typeface="Cambria" panose="02040503050406030204" pitchFamily="18" charset="0"/>
                <a:ea typeface="Calibri" panose="020F0502020204030204" pitchFamily="34" charset="0"/>
                <a:cs typeface="Times New Roman" panose="02020603050405020304" pitchFamily="18" charset="0"/>
              </a:rPr>
              <a:t>25 та </a:t>
            </a:r>
            <a:r>
              <a:rPr lang="uz-Cyrl-UZ" sz="1500" dirty="0">
                <a:effectLst/>
                <a:latin typeface="Cambria" panose="02040503050406030204" pitchFamily="18" charset="0"/>
                <a:ea typeface="Calibri" panose="020F0502020204030204" pitchFamily="34" charset="0"/>
                <a:cs typeface="Times New Roman" panose="02020603050405020304" pitchFamily="18" charset="0"/>
              </a:rPr>
              <a:t>контрагентларга нисбатан комплекс текширувлар ўтказилган </a:t>
            </a:r>
            <a:r>
              <a:rPr lang="uz-Cyrl-UZ" sz="1500" dirty="0">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a:t>
            </a:r>
            <a:r>
              <a:rPr lang="uz-Cyrl-UZ" sz="1500" dirty="0">
                <a:solidFill>
                  <a:srgbClr val="C00000"/>
                </a:solidFill>
                <a:latin typeface="Cambria" panose="02040503050406030204" pitchFamily="18" charset="0"/>
                <a:cs typeface="Times New Roman" panose="02020603050405020304" pitchFamily="18" charset="0"/>
              </a:rPr>
              <a:t>“Коррупцияга қарши курашиш тўғрисида”ги Қонун, 23-модда)</a:t>
            </a:r>
            <a:endParaRPr lang="ru-RU" sz="1500" dirty="0">
              <a:solidFill>
                <a:srgbClr val="C00000"/>
              </a:solidFill>
              <a:latin typeface="Cambria" panose="02040503050406030204" pitchFamily="18" charset="0"/>
              <a:cs typeface="Times New Roman" panose="02020603050405020304" pitchFamily="18" charset="0"/>
            </a:endParaRPr>
          </a:p>
          <a:p>
            <a:pPr indent="449580" algn="just">
              <a:lnSpc>
                <a:spcPct val="107000"/>
              </a:lnSpc>
              <a:spcAft>
                <a:spcPts val="800"/>
              </a:spcAft>
              <a:buNone/>
            </a:pP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527690A9-7966-C3BD-EFEF-25B3759E4D98}"/>
              </a:ext>
            </a:extLst>
          </p:cNvPr>
          <p:cNvSpPr txBox="1"/>
          <p:nvPr/>
        </p:nvSpPr>
        <p:spPr>
          <a:xfrm>
            <a:off x="8444436" y="3094245"/>
            <a:ext cx="3593340" cy="1477328"/>
          </a:xfrm>
          <a:prstGeom prst="rect">
            <a:avLst/>
          </a:prstGeom>
          <a:noFill/>
        </p:spPr>
        <p:txBody>
          <a:bodyPr wrap="square">
            <a:spAutoFit/>
          </a:bodyPr>
          <a:lstStyle/>
          <a:p>
            <a:pPr algn="just"/>
            <a:r>
              <a:rPr lang="uz-Cyrl-UZ" sz="1500" dirty="0">
                <a:latin typeface="Cambria" panose="02040503050406030204" pitchFamily="18" charset="0"/>
                <a:cs typeface="Times New Roman" panose="02020603050405020304" pitchFamily="18" charset="0"/>
              </a:rPr>
              <a:t>Давлат харидлари жараёни устидан дастлабки ва жорий назоратни  комплаенс назорати бўлими томонидан амалга ошириши йўлга қўйилди </a:t>
            </a:r>
            <a:r>
              <a:rPr lang="uz-Cyrl-UZ" sz="1500" dirty="0">
                <a:solidFill>
                  <a:srgbClr val="C00000"/>
                </a:solidFill>
                <a:latin typeface="Cambria" panose="02040503050406030204" pitchFamily="18" charset="0"/>
                <a:cs typeface="Times New Roman" panose="02020603050405020304" pitchFamily="18" charset="0"/>
              </a:rPr>
              <a:t>(2025 йил 26 декабрдаги ПФ-259-сон Фармон)</a:t>
            </a:r>
            <a:endParaRPr lang="ru-RU" sz="1500" dirty="0">
              <a:solidFill>
                <a:srgbClr val="C00000"/>
              </a:solidFill>
              <a:latin typeface="Cambria" panose="020405030504060302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C6B51DF-5853-AA46-4763-41F05EB89341}"/>
              </a:ext>
            </a:extLst>
          </p:cNvPr>
          <p:cNvSpPr txBox="1"/>
          <p:nvPr/>
        </p:nvSpPr>
        <p:spPr>
          <a:xfrm>
            <a:off x="8505911" y="4681291"/>
            <a:ext cx="3470390" cy="1708160"/>
          </a:xfrm>
          <a:prstGeom prst="rect">
            <a:avLst/>
          </a:prstGeom>
          <a:noFill/>
        </p:spPr>
        <p:txBody>
          <a:bodyPr wrap="square">
            <a:spAutoFit/>
          </a:bodyPr>
          <a:lstStyle/>
          <a:p>
            <a:pPr algn="just"/>
            <a:r>
              <a:rPr lang="uz-Cyrl-UZ" sz="1500" dirty="0">
                <a:latin typeface="Cambria" panose="02040503050406030204" pitchFamily="18" charset="0"/>
                <a:cs typeface="Times New Roman" panose="02020603050405020304" pitchFamily="18" charset="0"/>
              </a:rPr>
              <a:t>Асосий воситаларнинг давлат хариди “Ички аудит” хизмати ҳамда комплаенс назорати бўлимининг мажбурий “ёзма хулосаси”га асосан  амалга оширилиши белгиланди </a:t>
            </a:r>
            <a:r>
              <a:rPr lang="uz-Cyrl-UZ" sz="1500" dirty="0">
                <a:solidFill>
                  <a:srgbClr val="C00000"/>
                </a:solidFill>
                <a:latin typeface="Cambria" panose="02040503050406030204" pitchFamily="18" charset="0"/>
                <a:ea typeface="Calibri" panose="020F0502020204030204" pitchFamily="34" charset="0"/>
                <a:cs typeface="Times New Roman" panose="02020603050405020304" pitchFamily="18" charset="0"/>
              </a:rPr>
              <a:t>(2025 йил 21 апрель ПФ-71-сон Фармон)</a:t>
            </a:r>
            <a:endParaRPr lang="ru-RU" sz="1500" dirty="0">
              <a:solidFill>
                <a:srgbClr val="C00000"/>
              </a:solidFill>
              <a:latin typeface="Cambria" panose="020405030504060302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DBC83B6-D708-22D4-6E98-A829E6963A3B}"/>
              </a:ext>
            </a:extLst>
          </p:cNvPr>
          <p:cNvSpPr txBox="1"/>
          <p:nvPr/>
        </p:nvSpPr>
        <p:spPr>
          <a:xfrm>
            <a:off x="2342574" y="137893"/>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61" name="Рисунок 60">
            <a:extLst>
              <a:ext uri="{FF2B5EF4-FFF2-40B4-BE49-F238E27FC236}">
                <a16:creationId xmlns:a16="http://schemas.microsoft.com/office/drawing/2014/main" id="{3281598C-20C2-5F81-1688-8B152CB5FBF5}"/>
              </a:ext>
            </a:extLst>
          </p:cNvPr>
          <p:cNvPicPr>
            <a:picLocks noChangeAspect="1"/>
          </p:cNvPicPr>
          <p:nvPr/>
        </p:nvPicPr>
        <p:blipFill>
          <a:blip r:embed="rId6" cstate="print">
            <a:extLst>
              <a:ext uri="{28A0092B-C50C-407E-A947-70E740481C1C}">
                <a14:useLocalDpi xmlns:a14="http://schemas.microsoft.com/office/drawing/2010/main" val="0"/>
              </a:ext>
            </a:extLst>
          </a:blip>
          <a:srcRect l="25960" r="25960"/>
          <a:stretch>
            <a:fillRect/>
          </a:stretch>
        </p:blipFill>
        <p:spPr>
          <a:xfrm>
            <a:off x="4642044" y="1278197"/>
            <a:ext cx="2588164" cy="2340528"/>
          </a:xfrm>
          <a:prstGeom prst="rect">
            <a:avLst/>
          </a:prstGeom>
        </p:spPr>
      </p:pic>
      <p:pic>
        <p:nvPicPr>
          <p:cNvPr id="62" name="Рисунок 61">
            <a:extLst>
              <a:ext uri="{FF2B5EF4-FFF2-40B4-BE49-F238E27FC236}">
                <a16:creationId xmlns:a16="http://schemas.microsoft.com/office/drawing/2014/main" id="{9D2B0BD9-3345-52C8-BE6D-3D543EE6FC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2044" y="4622951"/>
            <a:ext cx="2588164" cy="1663232"/>
          </a:xfrm>
          <a:prstGeom prst="rect">
            <a:avLst/>
          </a:prstGeom>
        </p:spPr>
      </p:pic>
      <p:pic>
        <p:nvPicPr>
          <p:cNvPr id="11" name="Рисунок 10">
            <a:extLst>
              <a:ext uri="{FF2B5EF4-FFF2-40B4-BE49-F238E27FC236}">
                <a16:creationId xmlns:a16="http://schemas.microsoft.com/office/drawing/2014/main" id="{FD3603D8-8152-125B-82E0-A9F8A9D4D0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79469" y="-42901"/>
            <a:ext cx="612531" cy="580851"/>
          </a:xfrm>
          <a:prstGeom prst="rect">
            <a:avLst/>
          </a:prstGeom>
        </p:spPr>
      </p:pic>
    </p:spTree>
    <p:extLst>
      <p:ext uri="{BB962C8B-B14F-4D97-AF65-F5344CB8AC3E}">
        <p14:creationId xmlns:p14="http://schemas.microsoft.com/office/powerpoint/2010/main" val="255736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a:extLst>
              <a:ext uri="{FF2B5EF4-FFF2-40B4-BE49-F238E27FC236}">
                <a16:creationId xmlns:a16="http://schemas.microsoft.com/office/drawing/2014/main" id="{13E7A983-C773-C2EA-2C82-EADB72AE1675}"/>
              </a:ext>
            </a:extLst>
          </p:cNvPr>
          <p:cNvGraphicFramePr/>
          <p:nvPr>
            <p:extLst>
              <p:ext uri="{D42A27DB-BD31-4B8C-83A1-F6EECF244321}">
                <p14:modId xmlns:p14="http://schemas.microsoft.com/office/powerpoint/2010/main" val="189582479"/>
              </p:ext>
            </p:extLst>
          </p:nvPr>
        </p:nvGraphicFramePr>
        <p:xfrm>
          <a:off x="6096000" y="1233708"/>
          <a:ext cx="6096000" cy="5076995"/>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a:extLst>
              <a:ext uri="{FF2B5EF4-FFF2-40B4-BE49-F238E27FC236}">
                <a16:creationId xmlns:a16="http://schemas.microsoft.com/office/drawing/2014/main" id="{6C028FFC-1CCE-B5A0-4ED3-C7425C82F705}"/>
              </a:ext>
            </a:extLst>
          </p:cNvPr>
          <p:cNvPicPr>
            <a:picLocks noChangeAspect="1"/>
          </p:cNvPicPr>
          <p:nvPr/>
        </p:nvPicPr>
        <p:blipFill>
          <a:blip r:embed="rId3"/>
          <a:stretch>
            <a:fillRect/>
          </a:stretch>
        </p:blipFill>
        <p:spPr>
          <a:xfrm>
            <a:off x="0" y="0"/>
            <a:ext cx="12192000" cy="365792"/>
          </a:xfrm>
          <a:prstGeom prst="rect">
            <a:avLst/>
          </a:prstGeom>
        </p:spPr>
      </p:pic>
      <p:pic>
        <p:nvPicPr>
          <p:cNvPr id="10" name="Picture 2"/>
          <p:cNvPicPr>
            <a:picLocks noChangeAspect="1" noChangeArrowheads="1"/>
          </p:cNvPicPr>
          <p:nvPr/>
        </p:nvPicPr>
        <p:blipFill>
          <a:blip r:embed="rId4" cstate="print"/>
          <a:srcRect l="13974" r="14008"/>
          <a:stretch>
            <a:fillRect/>
          </a:stretch>
        </p:blipFill>
        <p:spPr bwMode="auto">
          <a:xfrm>
            <a:off x="0" y="0"/>
            <a:ext cx="820102" cy="510169"/>
          </a:xfrm>
          <a:prstGeom prst="rect">
            <a:avLst/>
          </a:prstGeom>
          <a:noFill/>
          <a:ln w="9525">
            <a:noFill/>
            <a:miter lim="800000"/>
            <a:headEnd/>
            <a:tailEnd/>
          </a:ln>
        </p:spPr>
      </p:pic>
      <p:pic>
        <p:nvPicPr>
          <p:cNvPr id="8" name="Рисунок 7">
            <a:extLst>
              <a:ext uri="{FF2B5EF4-FFF2-40B4-BE49-F238E27FC236}">
                <a16:creationId xmlns:a16="http://schemas.microsoft.com/office/drawing/2014/main" id="{A68F5852-6555-BB3E-94E2-FEEBFD2FEC6D}"/>
              </a:ext>
            </a:extLst>
          </p:cNvPr>
          <p:cNvPicPr>
            <a:picLocks noChangeAspect="1"/>
          </p:cNvPicPr>
          <p:nvPr/>
        </p:nvPicPr>
        <p:blipFill>
          <a:blip r:embed="rId3"/>
          <a:stretch>
            <a:fillRect/>
          </a:stretch>
        </p:blipFill>
        <p:spPr>
          <a:xfrm flipH="1" flipV="1">
            <a:off x="0" y="6492208"/>
            <a:ext cx="12192000" cy="365792"/>
          </a:xfrm>
          <a:prstGeom prst="rect">
            <a:avLst/>
          </a:prstGeom>
        </p:spPr>
      </p:pic>
      <p:sp>
        <p:nvSpPr>
          <p:cNvPr id="18" name="TextBox 17">
            <a:extLst>
              <a:ext uri="{FF2B5EF4-FFF2-40B4-BE49-F238E27FC236}">
                <a16:creationId xmlns:a16="http://schemas.microsoft.com/office/drawing/2014/main" id="{A3423EDB-6916-C881-DC75-8E8702FD887F}"/>
              </a:ext>
            </a:extLst>
          </p:cNvPr>
          <p:cNvSpPr txBox="1"/>
          <p:nvPr/>
        </p:nvSpPr>
        <p:spPr>
          <a:xfrm>
            <a:off x="518745" y="1415211"/>
            <a:ext cx="5187463" cy="5019259"/>
          </a:xfrm>
          <a:prstGeom prst="rect">
            <a:avLst/>
          </a:prstGeom>
          <a:noFill/>
        </p:spPr>
        <p:txBody>
          <a:bodyPr wrap="square">
            <a:spAutoFit/>
          </a:bodyPr>
          <a:lstStyle/>
          <a:p>
            <a:pPr indent="450215" algn="ctr">
              <a:lnSpc>
                <a:spcPct val="107000"/>
              </a:lnSpc>
              <a:spcAft>
                <a:spcPts val="800"/>
              </a:spcAft>
              <a:buNone/>
            </a:pPr>
            <a:r>
              <a:rPr lang="uz-Cyrl-UZ" b="1" dirty="0">
                <a:solidFill>
                  <a:srgbClr val="002060"/>
                </a:solidFill>
                <a:latin typeface="Cambria" panose="02040503050406030204" pitchFamily="18" charset="0"/>
                <a:cs typeface="Times New Roman" panose="02020603050405020304" pitchFamily="18" charset="0"/>
              </a:rPr>
              <a:t>Жами 597  та – 22 млрд. 141,9 млн.сўмлик шартномалар расмийлаштирилган</a:t>
            </a:r>
          </a:p>
          <a:p>
            <a:pPr indent="450215" algn="just">
              <a:lnSpc>
                <a:spcPct val="107000"/>
              </a:lnSpc>
              <a:spcAft>
                <a:spcPts val="800"/>
              </a:spcAft>
              <a:buNone/>
            </a:pPr>
            <a:r>
              <a:rPr lang="uz-Cyrl-UZ" sz="200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Шундан, 298 таси электрон дўкон,  50 таси миллий дўкон, 1 таси кичик қийматли харид </a:t>
            </a:r>
            <a:r>
              <a:rPr lang="uz-Cyrl-UZ" sz="2000" i="1"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(соддалаштирилган тартиб-таомил бўйича)</a:t>
            </a:r>
            <a:r>
              <a:rPr lang="uz-Cyrl-UZ" sz="2000" dirty="0">
                <a:solidFill>
                  <a:srgbClr val="002060"/>
                </a:solidFill>
                <a:effectLst/>
                <a:latin typeface="Cambria" panose="02040503050406030204" pitchFamily="18" charset="0"/>
                <a:ea typeface="Calibri" panose="020F0502020204030204" pitchFamily="34" charset="0"/>
                <a:cs typeface="Times New Roman" panose="02020603050405020304" pitchFamily="18" charset="0"/>
              </a:rPr>
              <a:t>, 66 таси электрон аукцион, 55 таси кооперация портали орқали, Товар хом-ашё биржасининг “СПОТ” савдо майдончаси орқали 9 та,  Энг яхши таклифларни танлаш орқали 1 та, таклиф сўрови орқали 11 та,  ягона етказиб берувчилар билан 73 та ҳамда тўғридан-тўғри 33 та шартномалар имзоланган. </a:t>
            </a:r>
            <a:endParaRPr lang="ru-RU"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EDD8E806-1595-944D-7914-4B04257EB791}"/>
              </a:ext>
            </a:extLst>
          </p:cNvPr>
          <p:cNvSpPr/>
          <p:nvPr/>
        </p:nvSpPr>
        <p:spPr>
          <a:xfrm>
            <a:off x="0" y="683155"/>
            <a:ext cx="12192000" cy="550551"/>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Cyrl-UZ" b="1" dirty="0"/>
          </a:p>
          <a:p>
            <a:pPr algn="ctr"/>
            <a:r>
              <a:rPr lang="uz-Latn-UZ" sz="2000" b="1" dirty="0">
                <a:latin typeface="Cambria" panose="02040503050406030204" pitchFamily="18" charset="0"/>
                <a:ea typeface="Cambria" panose="02040503050406030204" pitchFamily="18" charset="0"/>
              </a:rPr>
              <a:t>V-</a:t>
            </a:r>
            <a:r>
              <a:rPr lang="uz-Cyrl-UZ" sz="2000" b="1" dirty="0">
                <a:latin typeface="Cambria" panose="02040503050406030204" pitchFamily="18" charset="0"/>
                <a:ea typeface="Cambria" panose="02040503050406030204" pitchFamily="18" charset="0"/>
              </a:rPr>
              <a:t>I.</a:t>
            </a:r>
            <a:r>
              <a:rPr lang="uz-Latn-UZ" sz="2000" b="1" dirty="0">
                <a:latin typeface="Cambria" panose="02040503050406030204" pitchFamily="18" charset="0"/>
                <a:ea typeface="Cambria" panose="02040503050406030204" pitchFamily="18" charset="0"/>
              </a:rPr>
              <a:t> </a:t>
            </a:r>
            <a:r>
              <a:rPr lang="uz-Cyrl-UZ" sz="2000" b="1" dirty="0">
                <a:latin typeface="Cambria" panose="02040503050406030204" pitchFamily="18" charset="0"/>
                <a:ea typeface="Cambria" panose="02040503050406030204" pitchFamily="18" charset="0"/>
              </a:rPr>
              <a:t>“Ўзбекгеофизика” АЖ томонидан 2026 йилнинг 1-чораги давомида тузилган шартномлар</a:t>
            </a:r>
            <a:endParaRPr lang="ru-RU" sz="2000" b="1" dirty="0">
              <a:latin typeface="Cambria" panose="02040503050406030204" pitchFamily="18" charset="0"/>
              <a:ea typeface="Cambria" panose="02040503050406030204" pitchFamily="18" charset="0"/>
            </a:endParaRPr>
          </a:p>
          <a:p>
            <a:pPr algn="ctr"/>
            <a:endParaRPr lang="ru-RU" dirty="0"/>
          </a:p>
        </p:txBody>
      </p:sp>
      <p:pic>
        <p:nvPicPr>
          <p:cNvPr id="14" name="Рисунок 13">
            <a:extLst>
              <a:ext uri="{FF2B5EF4-FFF2-40B4-BE49-F238E27FC236}">
                <a16:creationId xmlns:a16="http://schemas.microsoft.com/office/drawing/2014/main" id="{2E34EFA8-9D00-F909-AD5E-A91352C8EFCF}"/>
              </a:ext>
            </a:extLst>
          </p:cNvPr>
          <p:cNvPicPr>
            <a:picLocks noChangeAspect="1"/>
          </p:cNvPicPr>
          <p:nvPr/>
        </p:nvPicPr>
        <p:blipFill>
          <a:blip r:embed="rId5"/>
          <a:stretch>
            <a:fillRect/>
          </a:stretch>
        </p:blipFill>
        <p:spPr>
          <a:xfrm>
            <a:off x="0" y="-19955"/>
            <a:ext cx="966650" cy="703108"/>
          </a:xfrm>
          <a:prstGeom prst="rect">
            <a:avLst/>
          </a:prstGeom>
        </p:spPr>
      </p:pic>
      <p:sp>
        <p:nvSpPr>
          <p:cNvPr id="15" name="TextBox 14">
            <a:extLst>
              <a:ext uri="{FF2B5EF4-FFF2-40B4-BE49-F238E27FC236}">
                <a16:creationId xmlns:a16="http://schemas.microsoft.com/office/drawing/2014/main" id="{09769127-5357-31F9-87DF-C38AAE153F34}"/>
              </a:ext>
            </a:extLst>
          </p:cNvPr>
          <p:cNvSpPr txBox="1"/>
          <p:nvPr/>
        </p:nvSpPr>
        <p:spPr>
          <a:xfrm>
            <a:off x="2277164" y="179249"/>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134DFCE4-F831-2305-330D-BAB55A89F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7923" y="-14604"/>
            <a:ext cx="674077" cy="6977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Овал 113"/>
          <p:cNvSpPr/>
          <p:nvPr/>
        </p:nvSpPr>
        <p:spPr>
          <a:xfrm>
            <a:off x="183796" y="1289462"/>
            <a:ext cx="964905" cy="998866"/>
          </a:xfrm>
          <a:prstGeom prst="ellipse">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a:p>
        </p:txBody>
      </p:sp>
      <p:sp>
        <p:nvSpPr>
          <p:cNvPr id="38" name="Овал 37"/>
          <p:cNvSpPr/>
          <p:nvPr/>
        </p:nvSpPr>
        <p:spPr>
          <a:xfrm>
            <a:off x="10914743" y="1296841"/>
            <a:ext cx="964905" cy="909063"/>
          </a:xfrm>
          <a:prstGeom prst="ellipse">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99"/>
          </a:p>
        </p:txBody>
      </p:sp>
      <p:sp>
        <p:nvSpPr>
          <p:cNvPr id="50" name="Прямоугольник 49"/>
          <p:cNvSpPr/>
          <p:nvPr/>
        </p:nvSpPr>
        <p:spPr>
          <a:xfrm>
            <a:off x="0" y="689384"/>
            <a:ext cx="12192000" cy="525173"/>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Cyrl-UZ" b="1" dirty="0">
              <a:latin typeface="Cambria" panose="02040503050406030204" pitchFamily="18" charset="0"/>
              <a:ea typeface="Cambria" panose="02040503050406030204" pitchFamily="18" charset="0"/>
            </a:endParaRPr>
          </a:p>
          <a:p>
            <a:pPr algn="ctr"/>
            <a:r>
              <a:rPr lang="uz-Cyrl-UZ" sz="2000" b="1" dirty="0">
                <a:latin typeface="Cambria" panose="02040503050406030204" pitchFamily="18" charset="0"/>
                <a:ea typeface="Cambria" panose="02040503050406030204" pitchFamily="18" charset="0"/>
              </a:rPr>
              <a:t>VI. Коррупциявий ҳатти-ҳаракатлар ва ҳуқуқбузарликлар тўғрисида хабарлар</a:t>
            </a:r>
          </a:p>
          <a:p>
            <a:pPr algn="ctr"/>
            <a:endParaRPr lang="ru-RU" dirty="0"/>
          </a:p>
        </p:txBody>
      </p:sp>
      <p:pic>
        <p:nvPicPr>
          <p:cNvPr id="46" name="Рисунок 45">
            <a:extLst>
              <a:ext uri="{FF2B5EF4-FFF2-40B4-BE49-F238E27FC236}">
                <a16:creationId xmlns:a16="http://schemas.microsoft.com/office/drawing/2014/main" id="{590D189D-4160-4F6F-AE6E-7CD93FE293EE}"/>
              </a:ext>
            </a:extLst>
          </p:cNvPr>
          <p:cNvPicPr>
            <a:picLocks noChangeAspect="1"/>
          </p:cNvPicPr>
          <p:nvPr/>
        </p:nvPicPr>
        <p:blipFill>
          <a:blip r:embed="rId3">
            <a:lum bright="70000" contrast="-70000"/>
          </a:blip>
          <a:stretch>
            <a:fillRect/>
          </a:stretch>
        </p:blipFill>
        <p:spPr>
          <a:xfrm>
            <a:off x="11150789" y="1431843"/>
            <a:ext cx="596563" cy="545166"/>
          </a:xfrm>
          <a:prstGeom prst="rect">
            <a:avLst/>
          </a:prstGeom>
        </p:spPr>
      </p:pic>
      <p:pic>
        <p:nvPicPr>
          <p:cNvPr id="3" name="Рисунок 2">
            <a:extLst>
              <a:ext uri="{FF2B5EF4-FFF2-40B4-BE49-F238E27FC236}">
                <a16:creationId xmlns:a16="http://schemas.microsoft.com/office/drawing/2014/main" id="{5CD8F34C-8033-087C-F72F-4D98CAE0DA6C}"/>
              </a:ext>
            </a:extLst>
          </p:cNvPr>
          <p:cNvPicPr>
            <a:picLocks noChangeAspect="1"/>
          </p:cNvPicPr>
          <p:nvPr/>
        </p:nvPicPr>
        <p:blipFill>
          <a:blip r:embed="rId4"/>
          <a:stretch>
            <a:fillRect/>
          </a:stretch>
        </p:blipFill>
        <p:spPr>
          <a:xfrm>
            <a:off x="0" y="0"/>
            <a:ext cx="12192000" cy="365792"/>
          </a:xfrm>
          <a:prstGeom prst="rect">
            <a:avLst/>
          </a:prstGeom>
        </p:spPr>
      </p:pic>
      <p:pic>
        <p:nvPicPr>
          <p:cNvPr id="2" name="Picture 2">
            <a:extLst>
              <a:ext uri="{FF2B5EF4-FFF2-40B4-BE49-F238E27FC236}">
                <a16:creationId xmlns:a16="http://schemas.microsoft.com/office/drawing/2014/main" id="{2D87BF2A-4F69-3D16-5D18-EBF0CE3CAF07}"/>
              </a:ext>
            </a:extLst>
          </p:cNvPr>
          <p:cNvPicPr>
            <a:picLocks noChangeAspect="1" noChangeArrowheads="1"/>
          </p:cNvPicPr>
          <p:nvPr/>
        </p:nvPicPr>
        <p:blipFill>
          <a:blip r:embed="rId5" cstate="print"/>
          <a:srcRect l="13974" r="14008"/>
          <a:stretch>
            <a:fillRect/>
          </a:stretch>
        </p:blipFill>
        <p:spPr bwMode="auto">
          <a:xfrm>
            <a:off x="0" y="0"/>
            <a:ext cx="820102" cy="510169"/>
          </a:xfrm>
          <a:prstGeom prst="rect">
            <a:avLst/>
          </a:prstGeom>
          <a:noFill/>
          <a:ln w="9525">
            <a:noFill/>
            <a:miter lim="800000"/>
            <a:headEnd/>
            <a:tailEnd/>
          </a:ln>
        </p:spPr>
      </p:pic>
      <p:pic>
        <p:nvPicPr>
          <p:cNvPr id="4" name="Рисунок 3">
            <a:extLst>
              <a:ext uri="{FF2B5EF4-FFF2-40B4-BE49-F238E27FC236}">
                <a16:creationId xmlns:a16="http://schemas.microsoft.com/office/drawing/2014/main" id="{3FC86191-5E75-9379-F34B-0BC7A61DC0F3}"/>
              </a:ext>
            </a:extLst>
          </p:cNvPr>
          <p:cNvPicPr>
            <a:picLocks noChangeAspect="1"/>
          </p:cNvPicPr>
          <p:nvPr/>
        </p:nvPicPr>
        <p:blipFill>
          <a:blip r:embed="rId4"/>
          <a:stretch>
            <a:fillRect/>
          </a:stretch>
        </p:blipFill>
        <p:spPr>
          <a:xfrm flipH="1" flipV="1">
            <a:off x="0" y="6492208"/>
            <a:ext cx="12192000" cy="365792"/>
          </a:xfrm>
          <a:prstGeom prst="rect">
            <a:avLst/>
          </a:prstGeom>
        </p:spPr>
      </p:pic>
      <p:sp>
        <p:nvSpPr>
          <p:cNvPr id="5" name="Прямоугольник с двумя скругленными соседними углами 48">
            <a:extLst>
              <a:ext uri="{FF2B5EF4-FFF2-40B4-BE49-F238E27FC236}">
                <a16:creationId xmlns:a16="http://schemas.microsoft.com/office/drawing/2014/main" id="{F96B93C7-A7F6-385D-7820-111A9F9813BE}"/>
              </a:ext>
            </a:extLst>
          </p:cNvPr>
          <p:cNvSpPr/>
          <p:nvPr/>
        </p:nvSpPr>
        <p:spPr>
          <a:xfrm>
            <a:off x="666249" y="2506240"/>
            <a:ext cx="3499288" cy="646331"/>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lvl="0" indent="-285750" algn="ctr" defTabSz="457200">
              <a:buFont typeface="Arial" panose="020B0604020202020204" pitchFamily="34" charset="0"/>
              <a:buChar char="•"/>
              <a:defRPr/>
            </a:pP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“Ўзбекгеофизика” АЖга –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9 та</a:t>
            </a:r>
            <a:endParaRPr kumimoji="0" lang="ru-RU" sz="16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9" name="Прямоугольник с двумя скругленными соседними углами 48">
            <a:extLst>
              <a:ext uri="{FF2B5EF4-FFF2-40B4-BE49-F238E27FC236}">
                <a16:creationId xmlns:a16="http://schemas.microsoft.com/office/drawing/2014/main" id="{17164E18-24A0-1849-130E-84FF2D011DF9}"/>
              </a:ext>
            </a:extLst>
          </p:cNvPr>
          <p:cNvSpPr/>
          <p:nvPr/>
        </p:nvSpPr>
        <p:spPr>
          <a:xfrm>
            <a:off x="697615" y="3376179"/>
            <a:ext cx="3499288" cy="576397"/>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lvl="0" indent="-285750" algn="ctr" defTabSz="457200">
              <a:buFont typeface="Arial" panose="020B0604020202020204" pitchFamily="34" charset="0"/>
              <a:buChar char="•"/>
              <a:defRPr/>
            </a:pP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“Устюрт ГЭ” филиалига –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6 та</a:t>
            </a:r>
            <a:endParaRPr kumimoji="0" lang="ru-RU" sz="16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10" name="Прямоугольник с двумя скругленными соседними углами 48">
            <a:extLst>
              <a:ext uri="{FF2B5EF4-FFF2-40B4-BE49-F238E27FC236}">
                <a16:creationId xmlns:a16="http://schemas.microsoft.com/office/drawing/2014/main" id="{488DE2DE-22F7-D21D-13FD-DD83061C06FC}"/>
              </a:ext>
            </a:extLst>
          </p:cNvPr>
          <p:cNvSpPr/>
          <p:nvPr/>
        </p:nvSpPr>
        <p:spPr>
          <a:xfrm>
            <a:off x="697616" y="4188609"/>
            <a:ext cx="3499288" cy="646331"/>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lvl="0" indent="-285750" algn="ctr" defTabSz="457200">
              <a:buFont typeface="Arial" panose="020B0604020202020204" pitchFamily="34" charset="0"/>
              <a:buChar char="•"/>
              <a:defRPr/>
            </a:pP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“Фарғона ГЭ” филиалига –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8 та</a:t>
            </a:r>
            <a:endParaRPr kumimoji="0" lang="ru-RU" sz="16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11" name="Прямоугольник с двумя скругленными соседними углами 48">
            <a:extLst>
              <a:ext uri="{FF2B5EF4-FFF2-40B4-BE49-F238E27FC236}">
                <a16:creationId xmlns:a16="http://schemas.microsoft.com/office/drawing/2014/main" id="{AEFD0A94-F61A-5EB8-D83D-1507EB9973F2}"/>
              </a:ext>
            </a:extLst>
          </p:cNvPr>
          <p:cNvSpPr/>
          <p:nvPr/>
        </p:nvSpPr>
        <p:spPr>
          <a:xfrm>
            <a:off x="4670172" y="2511580"/>
            <a:ext cx="3427818" cy="631347"/>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lvl="0" indent="-285750" algn="just" defTabSz="457200">
              <a:buFont typeface="Arial" panose="020B0604020202020204" pitchFamily="34" charset="0"/>
              <a:buChar char="•"/>
              <a:defRPr/>
            </a:pP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3 та</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ёзма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 таси </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ишонч телефони орқали)</a:t>
            </a:r>
            <a:endParaRPr kumimoji="0" lang="ru-RU"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Прямоугольник с двумя скругленными соседними углами 48">
            <a:extLst>
              <a:ext uri="{FF2B5EF4-FFF2-40B4-BE49-F238E27FC236}">
                <a16:creationId xmlns:a16="http://schemas.microsoft.com/office/drawing/2014/main" id="{5EF73F1E-4BB7-D657-F9CB-A7D7AF027FC1}"/>
              </a:ext>
            </a:extLst>
          </p:cNvPr>
          <p:cNvSpPr/>
          <p:nvPr/>
        </p:nvSpPr>
        <p:spPr>
          <a:xfrm>
            <a:off x="697615" y="5101253"/>
            <a:ext cx="3499287" cy="646331"/>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lvl="0" indent="-285750" algn="ctr" defTabSz="457200">
              <a:buFont typeface="Arial" panose="020B0604020202020204" pitchFamily="34" charset="0"/>
              <a:buChar char="•"/>
              <a:defRPr/>
            </a:pP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“Яккабоғ ГЭ” филиалига -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2 та</a:t>
            </a:r>
            <a:endParaRPr kumimoji="0" lang="ru-RU" sz="1600" b="1"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15" name="Прямоугольник с двумя скругленными соседними углами 48">
            <a:extLst>
              <a:ext uri="{FF2B5EF4-FFF2-40B4-BE49-F238E27FC236}">
                <a16:creationId xmlns:a16="http://schemas.microsoft.com/office/drawing/2014/main" id="{A1F06538-9733-BB9A-21EF-4323FA8952AE}"/>
              </a:ext>
            </a:extLst>
          </p:cNvPr>
          <p:cNvSpPr/>
          <p:nvPr/>
        </p:nvSpPr>
        <p:spPr>
          <a:xfrm>
            <a:off x="8225190" y="2458942"/>
            <a:ext cx="3427818" cy="683985"/>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indent="-285750">
              <a:buFont typeface="Arial" panose="020B0604020202020204" pitchFamily="34" charset="0"/>
              <a:buChar char="•"/>
            </a:pPr>
            <a:r>
              <a:rPr lang="uz-Cyrl-UZ" sz="1600" b="1" dirty="0">
                <a:solidFill>
                  <a:srgbClr val="FF0000"/>
                </a:solidFill>
                <a:latin typeface="Cambria" panose="02040503050406030204" pitchFamily="18" charset="0"/>
                <a:cs typeface="Times New Roman" panose="02020603050405020304" pitchFamily="18" charset="0"/>
              </a:rPr>
              <a:t>4 та </a:t>
            </a:r>
            <a:r>
              <a:rPr lang="uz-Cyrl-UZ" sz="1600" dirty="0">
                <a:solidFill>
                  <a:srgbClr val="000000"/>
                </a:solidFill>
                <a:latin typeface="Cambria" panose="02040503050406030204" pitchFamily="18" charset="0"/>
                <a:cs typeface="Times New Roman" panose="02020603050405020304" pitchFamily="18" charset="0"/>
              </a:rPr>
              <a:t>электрон шаклда (2 таси аноним) </a:t>
            </a:r>
            <a:endParaRPr lang="ru-RU" sz="1600" dirty="0">
              <a:solidFill>
                <a:srgbClr val="000000"/>
              </a:solidFill>
              <a:latin typeface="Cambria" panose="02040503050406030204" pitchFamily="18" charset="0"/>
              <a:cs typeface="Times New Roman" panose="02020603050405020304" pitchFamily="18" charset="0"/>
            </a:endParaRPr>
          </a:p>
        </p:txBody>
      </p:sp>
      <p:sp>
        <p:nvSpPr>
          <p:cNvPr id="17" name="Прямоугольник с двумя скругленными соседними углами 48">
            <a:extLst>
              <a:ext uri="{FF2B5EF4-FFF2-40B4-BE49-F238E27FC236}">
                <a16:creationId xmlns:a16="http://schemas.microsoft.com/office/drawing/2014/main" id="{F430DB6F-EE26-AF65-0041-E1E4F0359576}"/>
              </a:ext>
            </a:extLst>
          </p:cNvPr>
          <p:cNvSpPr/>
          <p:nvPr/>
        </p:nvSpPr>
        <p:spPr>
          <a:xfrm>
            <a:off x="4670172" y="4750930"/>
            <a:ext cx="6982836" cy="1517670"/>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algn="just"/>
            <a:r>
              <a:rPr lang="uz-Cyrl-UZ" dirty="0">
                <a:latin typeface="Cambria" panose="02040503050406030204" pitchFamily="18" charset="0"/>
                <a:ea typeface="Cambria" panose="02040503050406030204" pitchFamily="18" charset="0"/>
              </a:rPr>
              <a:t>Келиб тушган аризаларни ўрганиш жараёнида, </a:t>
            </a:r>
            <a:r>
              <a:rPr lang="uz-Cyrl-UZ" b="1" dirty="0">
                <a:solidFill>
                  <a:srgbClr val="FF0000"/>
                </a:solidFill>
                <a:latin typeface="Cambria" panose="02040503050406030204" pitchFamily="18" charset="0"/>
                <a:ea typeface="Cambria" panose="02040503050406030204" pitchFamily="18" charset="0"/>
              </a:rPr>
              <a:t>2 та </a:t>
            </a:r>
            <a:r>
              <a:rPr lang="uz-Cyrl-UZ" dirty="0">
                <a:latin typeface="Cambria" panose="02040503050406030204" pitchFamily="18" charset="0"/>
                <a:ea typeface="Cambria" panose="02040503050406030204" pitchFamily="18" charset="0"/>
              </a:rPr>
              <a:t>мурожаат бўйича коррупция ҳолатларига йўл қўйилганлиги қайта текширилиб, натижаси бўйича тегишли қарор қабул қилинган. Барча мурожаатларга масьул ходимлар томонидан ўрганилиб тегишли тартибда жавоб берилган.</a:t>
            </a:r>
            <a:endParaRPr lang="ru-RU" dirty="0">
              <a:latin typeface="Cambria" panose="02040503050406030204" pitchFamily="18" charset="0"/>
              <a:ea typeface="Cambria" panose="02040503050406030204" pitchFamily="18" charset="0"/>
            </a:endParaRPr>
          </a:p>
        </p:txBody>
      </p:sp>
      <p:sp>
        <p:nvSpPr>
          <p:cNvPr id="19" name="Прямоугольник с двумя скругленными соседними углами 48">
            <a:extLst>
              <a:ext uri="{FF2B5EF4-FFF2-40B4-BE49-F238E27FC236}">
                <a16:creationId xmlns:a16="http://schemas.microsoft.com/office/drawing/2014/main" id="{8E2598F7-9644-8B29-10C7-C4BAFCA8EF02}"/>
              </a:ext>
            </a:extLst>
          </p:cNvPr>
          <p:cNvSpPr/>
          <p:nvPr/>
        </p:nvSpPr>
        <p:spPr>
          <a:xfrm>
            <a:off x="4670172" y="3366535"/>
            <a:ext cx="6982836" cy="1205180"/>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285750" indent="-285750" algn="just">
              <a:buFont typeface="Arial" panose="020B0604020202020204" pitchFamily="34" charset="0"/>
              <a:buChar char="•"/>
            </a:pP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18 та </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оғзаки  мурожаат келиб тушган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10 та</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ишга қабул қилиш бўйича,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  та</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 раҳбар фаолияти бўйича,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 та </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уй-жой масаласи,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1 та </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байрам пули бўйича ва </a:t>
            </a:r>
            <a:r>
              <a:rPr lang="uz-Cyrl-UZ" sz="16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5  та </a:t>
            </a:r>
            <a:r>
              <a:rPr lang="uz-Cyrl-UZ" sz="1600" dirty="0">
                <a:solidFill>
                  <a:srgbClr val="000000"/>
                </a:solidFill>
                <a:latin typeface="Cambria" panose="02040503050406030204" pitchFamily="18" charset="0"/>
                <a:ea typeface="Calibri" panose="020F0502020204030204" pitchFamily="34" charset="0"/>
                <a:cs typeface="Times New Roman" panose="02020603050405020304" pitchFamily="18" charset="0"/>
              </a:rPr>
              <a:t>бошқа масалалар бўйича)</a:t>
            </a:r>
            <a:endParaRPr lang="ru-RU" sz="1600" dirty="0">
              <a:solidFill>
                <a:srgbClr val="000000"/>
              </a:solidFill>
              <a:latin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96FA7AD-3919-1F59-D60C-A266F4EBCBA4}"/>
              </a:ext>
            </a:extLst>
          </p:cNvPr>
          <p:cNvSpPr txBox="1"/>
          <p:nvPr/>
        </p:nvSpPr>
        <p:spPr>
          <a:xfrm>
            <a:off x="2321126" y="170760"/>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21" name="Прямая соединительная линия 20">
            <a:extLst>
              <a:ext uri="{FF2B5EF4-FFF2-40B4-BE49-F238E27FC236}">
                <a16:creationId xmlns:a16="http://schemas.microsoft.com/office/drawing/2014/main" id="{894954F4-AE88-733A-DA46-A377922291E2}"/>
              </a:ext>
            </a:extLst>
          </p:cNvPr>
          <p:cNvCxnSpPr>
            <a:cxnSpLocks/>
          </p:cNvCxnSpPr>
          <p:nvPr/>
        </p:nvCxnSpPr>
        <p:spPr>
          <a:xfrm>
            <a:off x="4412343" y="2458942"/>
            <a:ext cx="0" cy="3760898"/>
          </a:xfrm>
          <a:prstGeom prst="line">
            <a:avLst/>
          </a:prstGeom>
          <a:ln w="57150">
            <a:solidFill>
              <a:srgbClr val="AF1113"/>
            </a:solidFill>
          </a:ln>
        </p:spPr>
        <p:style>
          <a:lnRef idx="1">
            <a:schemeClr val="accent1"/>
          </a:lnRef>
          <a:fillRef idx="0">
            <a:schemeClr val="accent1"/>
          </a:fillRef>
          <a:effectRef idx="0">
            <a:schemeClr val="accent1"/>
          </a:effectRef>
          <a:fontRef idx="minor">
            <a:schemeClr val="tx1"/>
          </a:fontRef>
        </p:style>
      </p:cxnSp>
      <p:pic>
        <p:nvPicPr>
          <p:cNvPr id="26" name="Рисунок 25">
            <a:extLst>
              <a:ext uri="{FF2B5EF4-FFF2-40B4-BE49-F238E27FC236}">
                <a16:creationId xmlns:a16="http://schemas.microsoft.com/office/drawing/2014/main" id="{C5E66968-4613-5B26-9314-DCEB32EA6A03}"/>
              </a:ext>
            </a:extLst>
          </p:cNvPr>
          <p:cNvPicPr>
            <a:picLocks noChangeAspect="1"/>
          </p:cNvPicPr>
          <p:nvPr/>
        </p:nvPicPr>
        <p:blipFill>
          <a:blip r:embed="rId6"/>
          <a:stretch>
            <a:fillRect/>
          </a:stretch>
        </p:blipFill>
        <p:spPr>
          <a:xfrm>
            <a:off x="0" y="0"/>
            <a:ext cx="940777" cy="689383"/>
          </a:xfrm>
          <a:prstGeom prst="rect">
            <a:avLst/>
          </a:prstGeom>
        </p:spPr>
      </p:pic>
      <p:pic>
        <p:nvPicPr>
          <p:cNvPr id="6" name="Рисунок 5">
            <a:extLst>
              <a:ext uri="{FF2B5EF4-FFF2-40B4-BE49-F238E27FC236}">
                <a16:creationId xmlns:a16="http://schemas.microsoft.com/office/drawing/2014/main" id="{E42B950B-4A1F-31E4-2867-AF0DB21499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26715" y="0"/>
            <a:ext cx="665285" cy="689382"/>
          </a:xfrm>
          <a:prstGeom prst="rect">
            <a:avLst/>
          </a:prstGeom>
        </p:spPr>
      </p:pic>
      <p:pic>
        <p:nvPicPr>
          <p:cNvPr id="42" name="Рисунок 41" descr="Телефонная трубка со сплошной заливкой">
            <a:extLst>
              <a:ext uri="{FF2B5EF4-FFF2-40B4-BE49-F238E27FC236}">
                <a16:creationId xmlns:a16="http://schemas.microsoft.com/office/drawing/2014/main" id="{F4532530-CDEB-AD82-A43B-E50BAC9802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6200000">
            <a:off x="244279" y="1326795"/>
            <a:ext cx="737124" cy="844440"/>
          </a:xfrm>
          <a:prstGeom prst="rect">
            <a:avLst/>
          </a:prstGeom>
        </p:spPr>
      </p:pic>
      <p:sp>
        <p:nvSpPr>
          <p:cNvPr id="16" name="TextBox 15">
            <a:extLst>
              <a:ext uri="{FF2B5EF4-FFF2-40B4-BE49-F238E27FC236}">
                <a16:creationId xmlns:a16="http://schemas.microsoft.com/office/drawing/2014/main" id="{7EFF66A7-A796-29EA-04D9-3CA2CA5AF194}"/>
              </a:ext>
            </a:extLst>
          </p:cNvPr>
          <p:cNvSpPr txBox="1"/>
          <p:nvPr/>
        </p:nvSpPr>
        <p:spPr>
          <a:xfrm>
            <a:off x="1384747" y="1274653"/>
            <a:ext cx="8401091" cy="1046440"/>
          </a:xfrm>
          <a:prstGeom prst="rect">
            <a:avLst/>
          </a:prstGeom>
          <a:noFill/>
        </p:spPr>
        <p:txBody>
          <a:bodyPr wrap="square">
            <a:spAutoFit/>
          </a:bodyPr>
          <a:lstStyle/>
          <a:p>
            <a:pPr algn="ctr">
              <a:defRPr/>
            </a:pPr>
            <a:endParaRPr lang="uz-Cyrl-UZ" sz="1000" b="1" dirty="0">
              <a:solidFill>
                <a:srgbClr val="002060"/>
              </a:solidFill>
              <a:latin typeface="Cambria" panose="02040503050406030204" pitchFamily="18" charset="0"/>
              <a:ea typeface="Cambria" panose="02040503050406030204" pitchFamily="18" charset="0"/>
            </a:endParaRPr>
          </a:p>
          <a:p>
            <a:pPr algn="ctr">
              <a:defRPr/>
            </a:pPr>
            <a:r>
              <a:rPr lang="uz-Cyrl-UZ" b="1" dirty="0">
                <a:solidFill>
                  <a:srgbClr val="002060"/>
                </a:solidFill>
                <a:latin typeface="Cambria" panose="02040503050406030204" pitchFamily="18" charset="0"/>
                <a:ea typeface="Cambria" panose="02040503050406030204" pitchFamily="18" charset="0"/>
              </a:rPr>
              <a:t>Жорий йилнинг 1 чораги давомида Жамиятга турли алоқа каналлари орқали жами </a:t>
            </a:r>
            <a:r>
              <a:rPr lang="uz-Cyrl-UZ" b="1" dirty="0">
                <a:solidFill>
                  <a:srgbClr val="FF0000"/>
                </a:solidFill>
                <a:latin typeface="Cambria" panose="02040503050406030204" pitchFamily="18" charset="0"/>
                <a:ea typeface="Cambria" panose="02040503050406030204" pitchFamily="18" charset="0"/>
              </a:rPr>
              <a:t>25 та </a:t>
            </a:r>
            <a:r>
              <a:rPr lang="uz-Cyrl-UZ" b="1" dirty="0">
                <a:solidFill>
                  <a:srgbClr val="002060"/>
                </a:solidFill>
                <a:latin typeface="Cambria" panose="02040503050406030204" pitchFamily="18" charset="0"/>
                <a:ea typeface="Cambria" panose="02040503050406030204" pitchFamily="18" charset="0"/>
              </a:rPr>
              <a:t>ариза ва мурожаатлар келиб тушган</a:t>
            </a:r>
            <a:endParaRPr lang="ru-RU" b="1" dirty="0">
              <a:solidFill>
                <a:srgbClr val="002060"/>
              </a:solidFill>
              <a:latin typeface="Cambria" panose="02040503050406030204" pitchFamily="18" charset="0"/>
              <a:ea typeface="Cambria" panose="02040503050406030204" pitchFamily="18" charset="0"/>
            </a:endParaRPr>
          </a:p>
          <a:p>
            <a:pPr algn="ctr">
              <a:defRPr/>
            </a:pPr>
            <a:endPar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85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70645"/>
            <a:ext cx="12208452" cy="560402"/>
          </a:xfrm>
          <a:prstGeom prst="rect">
            <a:avLst/>
          </a:prstGeom>
          <a:solidFill>
            <a:srgbClr val="1E4CA1"/>
          </a:solidFill>
          <a:ln w="12700" cap="flat" cmpd="sng" algn="ctr">
            <a:noFill/>
            <a:prstDash val="solid"/>
            <a:miter lim="800000"/>
          </a:ln>
          <a:effectLst/>
        </p:spPr>
        <p:txBody>
          <a:bodyPr rtlCol="0" anchor="ctr"/>
          <a:lstStyle/>
          <a:p>
            <a:pPr algn="ctr"/>
            <a:r>
              <a:rPr lang="uz-Cyrl-UZ" sz="2000" b="1" dirty="0">
                <a:solidFill>
                  <a:schemeClr val="lt1"/>
                </a:solidFill>
                <a:latin typeface="Cambria" panose="02040503050406030204" pitchFamily="18" charset="0"/>
                <a:ea typeface="Cambria" panose="02040503050406030204" pitchFamily="18" charset="0"/>
              </a:rPr>
              <a:t>VI</a:t>
            </a:r>
            <a:r>
              <a:rPr lang="uz-Latn-UZ" sz="2000" b="1" dirty="0">
                <a:solidFill>
                  <a:schemeClr val="lt1"/>
                </a:solidFill>
                <a:latin typeface="Cambria" panose="02040503050406030204" pitchFamily="18" charset="0"/>
                <a:ea typeface="Cambria" panose="02040503050406030204" pitchFamily="18" charset="0"/>
              </a:rPr>
              <a:t>-</a:t>
            </a:r>
            <a:r>
              <a:rPr lang="uz-Cyrl-UZ" sz="2000" b="1" dirty="0">
                <a:solidFill>
                  <a:schemeClr val="lt1"/>
                </a:solidFill>
                <a:latin typeface="Cambria" panose="02040503050406030204" pitchFamily="18" charset="0"/>
                <a:ea typeface="Cambria" panose="02040503050406030204" pitchFamily="18" charset="0"/>
              </a:rPr>
              <a:t>I. Аниқланган қоидабузарликлар ва уларга таъсир чоралари </a:t>
            </a:r>
            <a:endParaRPr lang="ru-RU" sz="2000" b="1" dirty="0">
              <a:solidFill>
                <a:schemeClr val="lt1"/>
              </a:solidFill>
              <a:latin typeface="Cambria" panose="02040503050406030204" pitchFamily="18" charset="0"/>
              <a:ea typeface="Cambria" panose="02040503050406030204" pitchFamily="18" charset="0"/>
            </a:endParaRPr>
          </a:p>
        </p:txBody>
      </p:sp>
      <p:pic>
        <p:nvPicPr>
          <p:cNvPr id="6" name="Рисунок 5">
            <a:extLst>
              <a:ext uri="{FF2B5EF4-FFF2-40B4-BE49-F238E27FC236}">
                <a16:creationId xmlns:a16="http://schemas.microsoft.com/office/drawing/2014/main" id="{B530ABF6-7C43-FE07-1D00-A412D909DA45}"/>
              </a:ext>
            </a:extLst>
          </p:cNvPr>
          <p:cNvPicPr>
            <a:picLocks noChangeAspect="1"/>
          </p:cNvPicPr>
          <p:nvPr/>
        </p:nvPicPr>
        <p:blipFill>
          <a:blip r:embed="rId3"/>
          <a:stretch>
            <a:fillRect/>
          </a:stretch>
        </p:blipFill>
        <p:spPr>
          <a:xfrm>
            <a:off x="0" y="0"/>
            <a:ext cx="12192000" cy="365792"/>
          </a:xfrm>
          <a:prstGeom prst="rect">
            <a:avLst/>
          </a:prstGeom>
        </p:spPr>
      </p:pic>
      <p:pic>
        <p:nvPicPr>
          <p:cNvPr id="7" name="Рисунок 6">
            <a:extLst>
              <a:ext uri="{FF2B5EF4-FFF2-40B4-BE49-F238E27FC236}">
                <a16:creationId xmlns:a16="http://schemas.microsoft.com/office/drawing/2014/main" id="{DE9AC550-F779-3A47-5AFD-1291D59908E9}"/>
              </a:ext>
            </a:extLst>
          </p:cNvPr>
          <p:cNvPicPr>
            <a:picLocks noChangeAspect="1"/>
          </p:cNvPicPr>
          <p:nvPr/>
        </p:nvPicPr>
        <p:blipFill>
          <a:blip r:embed="rId4"/>
          <a:stretch>
            <a:fillRect/>
          </a:stretch>
        </p:blipFill>
        <p:spPr>
          <a:xfrm>
            <a:off x="0" y="1"/>
            <a:ext cx="896815" cy="670995"/>
          </a:xfrm>
          <a:prstGeom prst="rect">
            <a:avLst/>
          </a:prstGeom>
        </p:spPr>
      </p:pic>
      <p:sp>
        <p:nvSpPr>
          <p:cNvPr id="18" name="TextBox 17">
            <a:extLst>
              <a:ext uri="{FF2B5EF4-FFF2-40B4-BE49-F238E27FC236}">
                <a16:creationId xmlns:a16="http://schemas.microsoft.com/office/drawing/2014/main" id="{46E0380F-0577-FD38-5406-E62B2296AB14}"/>
              </a:ext>
            </a:extLst>
          </p:cNvPr>
          <p:cNvSpPr txBox="1"/>
          <p:nvPr/>
        </p:nvSpPr>
        <p:spPr>
          <a:xfrm>
            <a:off x="2284757" y="200182"/>
            <a:ext cx="7187104" cy="338554"/>
          </a:xfrm>
          <a:prstGeom prst="rect">
            <a:avLst/>
          </a:prstGeom>
          <a:noFill/>
        </p:spPr>
        <p:txBody>
          <a:bodyPr wrap="square">
            <a:spAutoFit/>
          </a:bodyPr>
          <a:lstStyle/>
          <a:p>
            <a:pPr algn="ctr"/>
            <a:r>
              <a:rPr lang="uz-Cyrl-UZ"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“Коррупцияга қарши курашиш ва комплаенс назорати” бўлими</a:t>
            </a:r>
            <a:endParaRPr lang="ru-RU" sz="1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8D072E8D-A554-7E25-D583-1BCBDA067F2F}"/>
              </a:ext>
            </a:extLst>
          </p:cNvPr>
          <p:cNvPicPr>
            <a:picLocks noChangeAspect="1"/>
          </p:cNvPicPr>
          <p:nvPr/>
        </p:nvPicPr>
        <p:blipFill>
          <a:blip r:embed="rId3"/>
          <a:stretch>
            <a:fillRect/>
          </a:stretch>
        </p:blipFill>
        <p:spPr>
          <a:xfrm flipH="1" flipV="1">
            <a:off x="-3311" y="6510105"/>
            <a:ext cx="12192000" cy="365792"/>
          </a:xfrm>
          <a:prstGeom prst="rect">
            <a:avLst/>
          </a:prstGeom>
        </p:spPr>
      </p:pic>
      <p:sp>
        <p:nvSpPr>
          <p:cNvPr id="27" name="Прямоугольник с двумя скругленными соседними углами 48">
            <a:extLst>
              <a:ext uri="{FF2B5EF4-FFF2-40B4-BE49-F238E27FC236}">
                <a16:creationId xmlns:a16="http://schemas.microsoft.com/office/drawing/2014/main" id="{A7A79016-BAF2-8249-1D97-EE0F67D8EBE1}"/>
              </a:ext>
            </a:extLst>
          </p:cNvPr>
          <p:cNvSpPr/>
          <p:nvPr/>
        </p:nvSpPr>
        <p:spPr>
          <a:xfrm>
            <a:off x="201542" y="2163743"/>
            <a:ext cx="2220250" cy="3154102"/>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indent="449580" algn="just">
              <a:lnSpc>
                <a:spcPct val="115000"/>
              </a:lnSpc>
              <a:spcAft>
                <a:spcPts val="1000"/>
              </a:spcAft>
              <a:buNone/>
            </a:pPr>
            <a:r>
              <a:rPr lang="uz-Cyrl-UZ" sz="1400" dirty="0">
                <a:latin typeface="Cambria" panose="02040503050406030204" pitchFamily="18" charset="0"/>
                <a:ea typeface="Cambria" panose="02040503050406030204" pitchFamily="18" charset="0"/>
                <a:cs typeface="Times New Roman" panose="02020603050405020304" pitchFamily="18" charset="0"/>
              </a:rPr>
              <a:t>“Яккабоғ ГЭ” филиали филиали “Шоржа-3</a:t>
            </a:r>
            <a:r>
              <a:rPr lang="uz-Latn-UZ" sz="1400" dirty="0">
                <a:latin typeface="Cambria" panose="02040503050406030204" pitchFamily="18" charset="0"/>
                <a:ea typeface="Cambria" panose="02040503050406030204" pitchFamily="18" charset="0"/>
                <a:cs typeface="Times New Roman" panose="02020603050405020304" pitchFamily="18" charset="0"/>
              </a:rPr>
              <a:t>Д</a:t>
            </a:r>
            <a:r>
              <a:rPr lang="uz-Cyrl-UZ" sz="1400" dirty="0">
                <a:latin typeface="Cambria" panose="02040503050406030204" pitchFamily="18" charset="0"/>
                <a:ea typeface="Cambria" panose="02040503050406030204" pitchFamily="18" charset="0"/>
                <a:cs typeface="Times New Roman" panose="02020603050405020304" pitchFamily="18" charset="0"/>
              </a:rPr>
              <a:t>” дала партияси </a:t>
            </a:r>
            <a:r>
              <a:rPr lang="uz-Latn-UZ" sz="1400" dirty="0">
                <a:latin typeface="Cambria" panose="02040503050406030204" pitchFamily="18" charset="0"/>
                <a:ea typeface="Cambria" panose="02040503050406030204" pitchFamily="18" charset="0"/>
                <a:cs typeface="Times New Roman" panose="02020603050405020304" pitchFamily="18" charset="0"/>
              </a:rPr>
              <a:t>мас</a:t>
            </a:r>
            <a:r>
              <a:rPr lang="uz-Cyrl-UZ" sz="1400" dirty="0">
                <a:latin typeface="Cambria" panose="02040503050406030204" pitchFamily="18" charset="0"/>
                <a:ea typeface="Cambria" panose="02040503050406030204" pitchFamily="18" charset="0"/>
                <a:cs typeface="Times New Roman" panose="02020603050405020304" pitchFamily="18" charset="0"/>
              </a:rPr>
              <a:t>ъ</a:t>
            </a:r>
            <a:r>
              <a:rPr lang="uz-Latn-UZ" sz="1400" dirty="0">
                <a:latin typeface="Cambria" panose="02040503050406030204" pitchFamily="18" charset="0"/>
                <a:ea typeface="Cambria" panose="02040503050406030204" pitchFamily="18" charset="0"/>
                <a:cs typeface="Times New Roman" panose="02020603050405020304" pitchFamily="18" charset="0"/>
              </a:rPr>
              <a:t>ул ходимлари</a:t>
            </a:r>
            <a:r>
              <a:rPr lang="uz-Cyrl-UZ" sz="1400" dirty="0">
                <a:latin typeface="Cambria" panose="02040503050406030204" pitchFamily="18" charset="0"/>
                <a:ea typeface="Cambria" panose="02040503050406030204" pitchFamily="18" charset="0"/>
                <a:cs typeface="Times New Roman" panose="02020603050405020304" pitchFamily="18" charset="0"/>
              </a:rPr>
              <a:t>га нисбатан ўрнатилган ички-тартиб қоидалар ва меҳнат интизоми бузганлиги ҳолати бўйича </a:t>
            </a:r>
            <a:r>
              <a:rPr lang="uz-Cyrl-UZ" sz="1400" dirty="0">
                <a:solidFill>
                  <a:srgbClr val="00B050"/>
                </a:solidFill>
                <a:latin typeface="Cambria" panose="02040503050406030204" pitchFamily="18" charset="0"/>
                <a:ea typeface="Cambria" panose="02040503050406030204" pitchFamily="18" charset="0"/>
                <a:cs typeface="Times New Roman" panose="02020603050405020304" pitchFamily="18" charset="0"/>
              </a:rPr>
              <a:t>(ҳолат тасдиқланди)</a:t>
            </a:r>
            <a:endParaRPr lang="ru-RU" sz="14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9" name="Прямоугольник с двумя скругленными соседними углами 48">
            <a:extLst>
              <a:ext uri="{FF2B5EF4-FFF2-40B4-BE49-F238E27FC236}">
                <a16:creationId xmlns:a16="http://schemas.microsoft.com/office/drawing/2014/main" id="{BA1B985D-2C3B-6E46-9382-D1A16FE7AEF7}"/>
              </a:ext>
            </a:extLst>
          </p:cNvPr>
          <p:cNvSpPr/>
          <p:nvPr/>
        </p:nvSpPr>
        <p:spPr>
          <a:xfrm>
            <a:off x="2570501" y="2183159"/>
            <a:ext cx="2352779" cy="3084113"/>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indent="449580" algn="just">
              <a:lnSpc>
                <a:spcPct val="115000"/>
              </a:lnSpc>
              <a:spcAft>
                <a:spcPts val="1000"/>
              </a:spcAft>
              <a:buNone/>
            </a:pPr>
            <a:r>
              <a:rPr lang="uz-Cyrl-UZ" sz="1400" dirty="0">
                <a:latin typeface="Cambria" panose="02040503050406030204" pitchFamily="18" charset="0"/>
                <a:ea typeface="Cambria" panose="02040503050406030204" pitchFamily="18" charset="0"/>
                <a:cs typeface="Times New Roman" panose="02020603050405020304" pitchFamily="18" charset="0"/>
              </a:rPr>
              <a:t>“Яккабоғ ГЭ” филиали “Жамбулоқ-3</a:t>
            </a:r>
            <a:r>
              <a:rPr lang="uz-Latn-UZ" sz="1400" dirty="0">
                <a:latin typeface="Cambria" panose="02040503050406030204" pitchFamily="18" charset="0"/>
                <a:ea typeface="Cambria" panose="02040503050406030204" pitchFamily="18" charset="0"/>
                <a:cs typeface="Times New Roman" panose="02020603050405020304" pitchFamily="18" charset="0"/>
              </a:rPr>
              <a:t>Д</a:t>
            </a:r>
            <a:r>
              <a:rPr lang="uz-Cyrl-UZ" sz="1400" dirty="0">
                <a:latin typeface="Cambria" panose="02040503050406030204" pitchFamily="18" charset="0"/>
                <a:ea typeface="Cambria" panose="02040503050406030204" pitchFamily="18" charset="0"/>
                <a:cs typeface="Times New Roman" panose="02020603050405020304" pitchFamily="18" charset="0"/>
              </a:rPr>
              <a:t>” дала партияси  </a:t>
            </a:r>
            <a:r>
              <a:rPr lang="uz-Latn-UZ" sz="1400" dirty="0">
                <a:latin typeface="Cambria" panose="02040503050406030204" pitchFamily="18" charset="0"/>
                <a:ea typeface="Cambria" panose="02040503050406030204" pitchFamily="18" charset="0"/>
                <a:cs typeface="Times New Roman" panose="02020603050405020304" pitchFamily="18" charset="0"/>
              </a:rPr>
              <a:t>мас</a:t>
            </a:r>
            <a:r>
              <a:rPr lang="uz-Cyrl-UZ" sz="1400" dirty="0">
                <a:latin typeface="Cambria" panose="02040503050406030204" pitchFamily="18" charset="0"/>
                <a:ea typeface="Cambria" panose="02040503050406030204" pitchFamily="18" charset="0"/>
                <a:cs typeface="Times New Roman" panose="02020603050405020304" pitchFamily="18" charset="0"/>
              </a:rPr>
              <a:t>ъ</a:t>
            </a:r>
            <a:r>
              <a:rPr lang="uz-Latn-UZ" sz="1400" dirty="0">
                <a:latin typeface="Cambria" panose="02040503050406030204" pitchFamily="18" charset="0"/>
                <a:ea typeface="Cambria" panose="02040503050406030204" pitchFamily="18" charset="0"/>
                <a:cs typeface="Times New Roman" panose="02020603050405020304" pitchFamily="18" charset="0"/>
              </a:rPr>
              <a:t>ул ходимлари</a:t>
            </a:r>
            <a:r>
              <a:rPr lang="uz-Cyrl-UZ" sz="1400" dirty="0">
                <a:latin typeface="Cambria" panose="02040503050406030204" pitchFamily="18" charset="0"/>
                <a:ea typeface="Cambria" panose="02040503050406030204" pitchFamily="18" charset="0"/>
                <a:cs typeface="Times New Roman" panose="02020603050405020304" pitchFamily="18" charset="0"/>
              </a:rPr>
              <a:t>га нисбатан ўрнатилган ички-тартиб қоидалар ва меҳнат интизоми бузганлиги ҳолати бўйича </a:t>
            </a:r>
            <a:r>
              <a:rPr lang="uz-Cyrl-UZ" sz="1400" dirty="0">
                <a:solidFill>
                  <a:srgbClr val="00B050"/>
                </a:solidFill>
                <a:latin typeface="Cambria" panose="02040503050406030204" pitchFamily="18" charset="0"/>
                <a:ea typeface="Cambria" panose="02040503050406030204" pitchFamily="18" charset="0"/>
                <a:cs typeface="Times New Roman" panose="02020603050405020304" pitchFamily="18" charset="0"/>
              </a:rPr>
              <a:t>(ҳолат тасдиқланди)</a:t>
            </a:r>
            <a:endParaRPr lang="ru-RU" sz="14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0" name="Прямоугольник с двумя скругленными соседними углами 48">
            <a:extLst>
              <a:ext uri="{FF2B5EF4-FFF2-40B4-BE49-F238E27FC236}">
                <a16:creationId xmlns:a16="http://schemas.microsoft.com/office/drawing/2014/main" id="{F8942F60-1FE4-F3D7-96B1-A2D33D8F616B}"/>
              </a:ext>
            </a:extLst>
          </p:cNvPr>
          <p:cNvSpPr/>
          <p:nvPr/>
        </p:nvSpPr>
        <p:spPr>
          <a:xfrm>
            <a:off x="5016347" y="2305453"/>
            <a:ext cx="2352779" cy="3043135"/>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Прямоугольник с двумя скругленными соседними углами 48">
            <a:extLst>
              <a:ext uri="{FF2B5EF4-FFF2-40B4-BE49-F238E27FC236}">
                <a16:creationId xmlns:a16="http://schemas.microsoft.com/office/drawing/2014/main" id="{6B0EDB9C-AD9A-5041-A5D1-4588B0B2580E}"/>
              </a:ext>
            </a:extLst>
          </p:cNvPr>
          <p:cNvSpPr/>
          <p:nvPr/>
        </p:nvSpPr>
        <p:spPr>
          <a:xfrm>
            <a:off x="9704478" y="2163742"/>
            <a:ext cx="2352779" cy="3184845"/>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indent="449580" algn="just">
              <a:lnSpc>
                <a:spcPct val="115000"/>
              </a:lnSpc>
              <a:spcAft>
                <a:spcPts val="1000"/>
              </a:spcAft>
              <a:buNone/>
            </a:pPr>
            <a:r>
              <a:rPr lang="uz-Cyrl-UZ" sz="1400" dirty="0">
                <a:latin typeface="Cambria" panose="02040503050406030204" pitchFamily="18" charset="0"/>
                <a:ea typeface="Cambria" panose="02040503050406030204" pitchFamily="18" charset="0"/>
                <a:cs typeface="Times New Roman" panose="02020603050405020304" pitchFamily="18" charset="0"/>
              </a:rPr>
              <a:t>“Бухоро ГЭ” филиали “Пастқудуқ” дала партияси  раҳбари томонидан эҳтимолий коррупциявий ҳаракатлар содир этаётганлиги бўйича </a:t>
            </a:r>
            <a:r>
              <a:rPr lang="uz-Cyrl-UZ" sz="1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(масьул шахс лавозимидан озод этилди)</a:t>
            </a:r>
            <a:endParaRPr lang="ru-RU" sz="14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4865A20-39CB-8B49-948E-2E34FA60B07A}"/>
              </a:ext>
            </a:extLst>
          </p:cNvPr>
          <p:cNvSpPr txBox="1"/>
          <p:nvPr/>
        </p:nvSpPr>
        <p:spPr>
          <a:xfrm>
            <a:off x="5077714" y="2278460"/>
            <a:ext cx="2287596" cy="2548839"/>
          </a:xfrm>
          <a:prstGeom prst="rect">
            <a:avLst/>
          </a:prstGeom>
          <a:noFill/>
        </p:spPr>
        <p:txBody>
          <a:bodyPr wrap="square">
            <a:spAutoFit/>
          </a:bodyPr>
          <a:lstStyle/>
          <a:p>
            <a:pPr indent="449580" algn="just">
              <a:lnSpc>
                <a:spcPct val="115000"/>
              </a:lnSpc>
              <a:spcAft>
                <a:spcPts val="1000"/>
              </a:spcAft>
              <a:buNone/>
            </a:pPr>
            <a:r>
              <a:rPr lang="uz-Cyrl-UZ" sz="1400" dirty="0">
                <a:latin typeface="Cambria" panose="02040503050406030204" pitchFamily="18" charset="0"/>
                <a:ea typeface="Cambria" panose="02040503050406030204" pitchFamily="18" charset="0"/>
                <a:cs typeface="Times New Roman" panose="02020603050405020304" pitchFamily="18" charset="0"/>
              </a:rPr>
              <a:t>“Фарғона ГЭ” филиали “Шарқий – Орол” дала партияси  </a:t>
            </a:r>
            <a:r>
              <a:rPr lang="uz-Latn-UZ" sz="1400" dirty="0">
                <a:latin typeface="Cambria" panose="02040503050406030204" pitchFamily="18" charset="0"/>
                <a:ea typeface="Cambria" panose="02040503050406030204" pitchFamily="18" charset="0"/>
                <a:cs typeface="Times New Roman" panose="02020603050405020304" pitchFamily="18" charset="0"/>
              </a:rPr>
              <a:t>мас</a:t>
            </a:r>
            <a:r>
              <a:rPr lang="uz-Cyrl-UZ" sz="1400" dirty="0">
                <a:latin typeface="Cambria" panose="02040503050406030204" pitchFamily="18" charset="0"/>
                <a:ea typeface="Cambria" panose="02040503050406030204" pitchFamily="18" charset="0"/>
                <a:cs typeface="Times New Roman" panose="02020603050405020304" pitchFamily="18" charset="0"/>
              </a:rPr>
              <a:t>ъ</a:t>
            </a:r>
            <a:r>
              <a:rPr lang="uz-Latn-UZ" sz="1400" dirty="0">
                <a:latin typeface="Cambria" panose="02040503050406030204" pitchFamily="18" charset="0"/>
                <a:ea typeface="Cambria" panose="02040503050406030204" pitchFamily="18" charset="0"/>
                <a:cs typeface="Times New Roman" panose="02020603050405020304" pitchFamily="18" charset="0"/>
              </a:rPr>
              <a:t>ул ходимлари</a:t>
            </a:r>
            <a:r>
              <a:rPr lang="uz-Cyrl-UZ" sz="1400" dirty="0">
                <a:latin typeface="Cambria" panose="02040503050406030204" pitchFamily="18" charset="0"/>
                <a:ea typeface="Cambria" panose="02040503050406030204" pitchFamily="18" charset="0"/>
                <a:cs typeface="Times New Roman" panose="02020603050405020304" pitchFamily="18" charset="0"/>
              </a:rPr>
              <a:t>га нисбатан ўрнатилган ички-тартиб қоидалар ва меҳнат интизоми бузганлиги ҳолати бўйича </a:t>
            </a:r>
            <a:r>
              <a:rPr lang="uz-Cyrl-UZ" sz="1400" dirty="0">
                <a:solidFill>
                  <a:srgbClr val="00B050"/>
                </a:solidFill>
                <a:latin typeface="Cambria" panose="02040503050406030204" pitchFamily="18" charset="0"/>
                <a:ea typeface="Cambria" panose="02040503050406030204" pitchFamily="18" charset="0"/>
                <a:cs typeface="Times New Roman" panose="02020603050405020304" pitchFamily="18" charset="0"/>
              </a:rPr>
              <a:t>(ҳолат тасдиқланди)</a:t>
            </a:r>
            <a:endParaRPr lang="ru-RU" sz="14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1" name="Прямоугольник с двумя скругленными соседними углами 48">
            <a:extLst>
              <a:ext uri="{FF2B5EF4-FFF2-40B4-BE49-F238E27FC236}">
                <a16:creationId xmlns:a16="http://schemas.microsoft.com/office/drawing/2014/main" id="{C8B2E685-62DB-C86A-65A3-3064D0ADE574}"/>
              </a:ext>
            </a:extLst>
          </p:cNvPr>
          <p:cNvSpPr/>
          <p:nvPr/>
        </p:nvSpPr>
        <p:spPr>
          <a:xfrm>
            <a:off x="7424769" y="2179113"/>
            <a:ext cx="2220250" cy="3154102"/>
          </a:xfrm>
          <a:prstGeom prst="round2SameRect">
            <a:avLst>
              <a:gd name="adj1" fmla="val 12747"/>
              <a:gd name="adj2" fmla="val 0"/>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t"/>
          <a:lstStyle/>
          <a:p>
            <a:pPr indent="449580" algn="just">
              <a:lnSpc>
                <a:spcPct val="115000"/>
              </a:lnSpc>
              <a:spcAft>
                <a:spcPts val="1000"/>
              </a:spcAft>
              <a:buNone/>
            </a:pPr>
            <a:r>
              <a:rPr lang="uz-Cyrl-UZ" sz="1400" dirty="0">
                <a:latin typeface="Cambria" panose="02040503050406030204" pitchFamily="18" charset="0"/>
                <a:ea typeface="Cambria" panose="02040503050406030204" pitchFamily="18" charset="0"/>
                <a:cs typeface="Times New Roman" panose="02020603050405020304" pitchFamily="18" charset="0"/>
              </a:rPr>
              <a:t>“Фарғона ГЭ” филиали “Шарқий – Орол” дала партияси  раҳбари томонидан эҳтимолий коррупциявий ҳаракатлар содир этаётганлиги бўйича </a:t>
            </a:r>
            <a:r>
              <a:rPr lang="uz-Cyrl-UZ" sz="1400" dirty="0">
                <a:solidFill>
                  <a:srgbClr val="FF0000"/>
                </a:solidFill>
                <a:latin typeface="Cambria" panose="02040503050406030204" pitchFamily="18" charset="0"/>
                <a:ea typeface="Cambria" panose="02040503050406030204" pitchFamily="18" charset="0"/>
                <a:cs typeface="Times New Roman" panose="02020603050405020304" pitchFamily="18" charset="0"/>
              </a:rPr>
              <a:t>(ариза аноним деб топилди)</a:t>
            </a:r>
            <a:endParaRPr lang="ru-RU" sz="140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D4DEF8FA-9E16-E6E7-0D21-AFAC3673E7A4}"/>
              </a:ext>
            </a:extLst>
          </p:cNvPr>
          <p:cNvSpPr txBox="1"/>
          <p:nvPr/>
        </p:nvSpPr>
        <p:spPr>
          <a:xfrm>
            <a:off x="175975" y="5467425"/>
            <a:ext cx="11898866" cy="923843"/>
          </a:xfrm>
          <a:prstGeom prst="rect">
            <a:avLst/>
          </a:prstGeom>
          <a:noFill/>
        </p:spPr>
        <p:txBody>
          <a:bodyPr wrap="square">
            <a:spAutoFit/>
          </a:bodyPr>
          <a:lstStyle/>
          <a:p>
            <a:pPr indent="449580" algn="ctr">
              <a:lnSpc>
                <a:spcPct val="115000"/>
              </a:lnSpc>
              <a:spcAft>
                <a:spcPts val="1000"/>
              </a:spcAft>
              <a:buNone/>
            </a:pPr>
            <a:r>
              <a:rPr lang="uz-Cyrl-UZ"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Хизмат текширув натижалари бўйича ходимларга </a:t>
            </a:r>
            <a:r>
              <a:rPr lang="uz-Cyrl-UZ"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102 557 923 сўм </a:t>
            </a:r>
            <a:r>
              <a:rPr lang="uz-Cyrl-UZ"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пул маблағларининг нотўғри тўланганлиги аниқланган,  </a:t>
            </a:r>
            <a:r>
              <a:rPr lang="uz-Cyrl-UZ"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16 800 014 сўм </a:t>
            </a:r>
            <a:r>
              <a:rPr lang="uz-Cyrl-UZ"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пул </a:t>
            </a:r>
            <a:r>
              <a:rPr lang="uz-Cyrl-UZ" sz="1600" b="1" dirty="0">
                <a:solidFill>
                  <a:srgbClr val="002060"/>
                </a:solidFill>
                <a:latin typeface="Times New Roman" panose="02020603050405020304" pitchFamily="18" charset="0"/>
                <a:cs typeface="Times New Roman" panose="02020603050405020304" pitchFamily="18" charset="0"/>
              </a:rPr>
              <a:t>маблағлари</a:t>
            </a:r>
            <a:r>
              <a:rPr lang="uz-Cyrl-UZ" sz="1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Жамият фойдасига иш ҳақи тўловларидан ушлаб қолинди                                   </a:t>
            </a:r>
            <a:r>
              <a:rPr lang="uz-Cyrl-UZ"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(етказилган зарарни қайтариш графиги бўйича)</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8" name="Прямая соединительная линия 47">
            <a:extLst>
              <a:ext uri="{FF2B5EF4-FFF2-40B4-BE49-F238E27FC236}">
                <a16:creationId xmlns:a16="http://schemas.microsoft.com/office/drawing/2014/main" id="{5E1E1B13-210F-BCFA-D509-70D6A24FB6ED}"/>
              </a:ext>
            </a:extLst>
          </p:cNvPr>
          <p:cNvCxnSpPr>
            <a:cxnSpLocks/>
          </p:cNvCxnSpPr>
          <p:nvPr/>
        </p:nvCxnSpPr>
        <p:spPr>
          <a:xfrm flipV="1">
            <a:off x="196782" y="2104940"/>
            <a:ext cx="11991907" cy="2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a:extLst>
              <a:ext uri="{FF2B5EF4-FFF2-40B4-BE49-F238E27FC236}">
                <a16:creationId xmlns:a16="http://schemas.microsoft.com/office/drawing/2014/main" id="{E882BE6D-0745-BB45-053B-85A04699F859}"/>
              </a:ext>
            </a:extLst>
          </p:cNvPr>
          <p:cNvCxnSpPr>
            <a:cxnSpLocks/>
          </p:cNvCxnSpPr>
          <p:nvPr/>
        </p:nvCxnSpPr>
        <p:spPr>
          <a:xfrm>
            <a:off x="146567" y="5472915"/>
            <a:ext cx="12045432"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Рисунок 1">
            <a:extLst>
              <a:ext uri="{FF2B5EF4-FFF2-40B4-BE49-F238E27FC236}">
                <a16:creationId xmlns:a16="http://schemas.microsoft.com/office/drawing/2014/main" id="{3C80B34A-66D1-6E7F-7817-FA1EEC7CAA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7924" y="2095"/>
            <a:ext cx="690528" cy="651729"/>
          </a:xfrm>
          <a:prstGeom prst="rect">
            <a:avLst/>
          </a:prstGeom>
        </p:spPr>
      </p:pic>
      <p:sp>
        <p:nvSpPr>
          <p:cNvPr id="8" name="Прямоугольник 7">
            <a:extLst>
              <a:ext uri="{FF2B5EF4-FFF2-40B4-BE49-F238E27FC236}">
                <a16:creationId xmlns:a16="http://schemas.microsoft.com/office/drawing/2014/main" id="{087D747C-9BF9-D0BA-B0AF-B75B8B3AD4C5}"/>
              </a:ext>
            </a:extLst>
          </p:cNvPr>
          <p:cNvSpPr/>
          <p:nvPr/>
        </p:nvSpPr>
        <p:spPr>
          <a:xfrm>
            <a:off x="0" y="1239685"/>
            <a:ext cx="12192000" cy="705978"/>
          </a:xfrm>
          <a:prstGeom prst="rect">
            <a:avLst/>
          </a:prstGeom>
          <a:solidFill>
            <a:schemeClr val="accent5">
              <a:lumMod val="20000"/>
              <a:lumOff val="80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a:defRPr/>
            </a:pPr>
            <a:endParaRPr lang="uz-Cyrl-UZ" sz="1600" b="1" dirty="0">
              <a:solidFill>
                <a:srgbClr val="002060"/>
              </a:solidFill>
              <a:latin typeface="Cambria" panose="02040503050406030204" pitchFamily="18" charset="0"/>
              <a:ea typeface="Cambria" panose="02040503050406030204" pitchFamily="18" charset="0"/>
            </a:endParaRPr>
          </a:p>
          <a:p>
            <a:pPr algn="ctr">
              <a:defRPr/>
            </a:pPr>
            <a:endParaRPr lang="uz-Cyrl-UZ" sz="1600" b="1" dirty="0">
              <a:solidFill>
                <a:srgbClr val="002060"/>
              </a:solidFill>
              <a:latin typeface="Cambria" panose="02040503050406030204" pitchFamily="18" charset="0"/>
              <a:ea typeface="Cambria" panose="02040503050406030204" pitchFamily="18" charset="0"/>
            </a:endParaRPr>
          </a:p>
          <a:p>
            <a:pPr algn="ctr">
              <a:defRPr/>
            </a:pPr>
            <a:r>
              <a:rPr lang="uz-Cyrl-UZ" sz="1600" b="1" dirty="0">
                <a:solidFill>
                  <a:srgbClr val="002060"/>
                </a:solidFill>
                <a:latin typeface="Cambria" panose="02040503050406030204" pitchFamily="18" charset="0"/>
                <a:ea typeface="Cambria" panose="02040503050406030204" pitchFamily="18" charset="0"/>
              </a:rPr>
              <a:t>Келиб тушган мурожаатлар ва бўлим томонидан ўтказилган ўрганишлар натижасида коррупцияга қарши талаблар ва ўрнатилган ички – тартиб ва молиявий камчиликлар бўйича </a:t>
            </a:r>
            <a:r>
              <a:rPr lang="uz-Cyrl-UZ" sz="1600" b="1" dirty="0">
                <a:solidFill>
                  <a:srgbClr val="FF0000"/>
                </a:solidFill>
                <a:latin typeface="Cambria" panose="02040503050406030204" pitchFamily="18" charset="0"/>
                <a:ea typeface="Cambria" panose="02040503050406030204" pitchFamily="18" charset="0"/>
              </a:rPr>
              <a:t>5  та </a:t>
            </a:r>
            <a:r>
              <a:rPr lang="uz-Cyrl-UZ" sz="1600" b="1" dirty="0">
                <a:solidFill>
                  <a:srgbClr val="002060"/>
                </a:solidFill>
                <a:latin typeface="Cambria" panose="02040503050406030204" pitchFamily="18" charset="0"/>
                <a:ea typeface="Cambria" panose="02040503050406030204" pitchFamily="18" charset="0"/>
              </a:rPr>
              <a:t>хизмат текширувлари ўтказилган</a:t>
            </a:r>
            <a:endParaRPr lang="ru-RU" sz="1600" b="1" dirty="0">
              <a:solidFill>
                <a:srgbClr val="002060"/>
              </a:solidFill>
              <a:latin typeface="Cambria" panose="02040503050406030204" pitchFamily="18" charset="0"/>
              <a:ea typeface="Cambria" panose="02040503050406030204" pitchFamily="18" charset="0"/>
            </a:endParaRPr>
          </a:p>
          <a:p>
            <a:pPr algn="ctr">
              <a:defRPr/>
            </a:pPr>
            <a:endParaRPr lang="uz-Cyrl-UZ"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endParaRPr>
          </a:p>
          <a:p>
            <a:pPr lvl="0" algn="ctr" defTabSz="457200">
              <a:defRPr/>
            </a:pPr>
            <a:endParaRPr kumimoji="0" lang="ru-RU" sz="16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84909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Аспект</Template>
  <TotalTime>743</TotalTime>
  <Words>2380</Words>
  <Application>Microsoft Office PowerPoint</Application>
  <PresentationFormat>Широкоэкранный</PresentationFormat>
  <Paragraphs>172</Paragraphs>
  <Slides>14</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Arial</vt:lpstr>
      <vt:lpstr>Arial Black</vt:lpstr>
      <vt:lpstr>Calibri</vt:lpstr>
      <vt:lpstr>Cambria</vt:lpstr>
      <vt:lpstr>Times New Roman</vt:lpstr>
      <vt:lpstr>Trebuchet MS</vt:lpstr>
      <vt:lpstr>Wingdings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UZGF</dc:title>
  <dc:creator>UTEPOV</dc:creator>
  <cp:lastModifiedBy>UZBEKGEOFIZIKA</cp:lastModifiedBy>
  <cp:revision>1095</cp:revision>
  <cp:lastPrinted>2024-01-13T07:53:00Z</cp:lastPrinted>
  <dcterms:created xsi:type="dcterms:W3CDTF">2018-09-07T21:02:00Z</dcterms:created>
  <dcterms:modified xsi:type="dcterms:W3CDTF">2026-06-03T10:31:19Z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BECA77CD3EED48D8A78B527C7887E69A_13</vt:lpwstr>
  </property>
  <property fmtid="{D5CDD505-2E9C-101B-9397-08002B2CF9AE}" pid="3" name="KSOProductBuildVer">
    <vt:lpwstr>1049-12.2.0.22549</vt:lpwstr>
  </property>
</Properties>
</file>